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00" r:id="rId3"/>
    <p:sldId id="313" r:id="rId4"/>
    <p:sldId id="303" r:id="rId5"/>
    <p:sldId id="302" r:id="rId6"/>
    <p:sldId id="290" r:id="rId7"/>
    <p:sldId id="298" r:id="rId8"/>
    <p:sldId id="305" r:id="rId9"/>
    <p:sldId id="306" r:id="rId10"/>
    <p:sldId id="283" r:id="rId11"/>
    <p:sldId id="292" r:id="rId12"/>
    <p:sldId id="273" r:id="rId13"/>
    <p:sldId id="286" r:id="rId14"/>
    <p:sldId id="287" r:id="rId15"/>
    <p:sldId id="280" r:id="rId16"/>
    <p:sldId id="274" r:id="rId17"/>
    <p:sldId id="299" r:id="rId18"/>
    <p:sldId id="304" r:id="rId19"/>
    <p:sldId id="294" r:id="rId20"/>
    <p:sldId id="314" r:id="rId21"/>
    <p:sldId id="308" r:id="rId22"/>
    <p:sldId id="311" r:id="rId23"/>
    <p:sldId id="312" r:id="rId24"/>
    <p:sldId id="276" r:id="rId25"/>
    <p:sldId id="310" r:id="rId26"/>
    <p:sldId id="309" r:id="rId27"/>
    <p:sldId id="285" r:id="rId28"/>
    <p:sldId id="289" r:id="rId29"/>
  </p:sldIdLst>
  <p:sldSz cx="9144000" cy="6858000" type="screen4x3"/>
  <p:notesSz cx="6792913" cy="99250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29" autoAdjust="0"/>
    <p:restoredTop sz="95100" autoAdjust="0"/>
  </p:normalViewPr>
  <p:slideViewPr>
    <p:cSldViewPr>
      <p:cViewPr varScale="1">
        <p:scale>
          <a:sx n="89" d="100"/>
          <a:sy n="89" d="100"/>
        </p:scale>
        <p:origin x="1544"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3" d="100"/>
        <a:sy n="123" d="100"/>
      </p:scale>
      <p:origin x="0" y="-5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A50DFE-E13D-4FC3-891D-13FFEF2C7802}"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de-DE"/>
        </a:p>
      </dgm:t>
    </dgm:pt>
    <dgm:pt modelId="{E23B8BBE-C61B-4FCA-A958-7D9773ACD0F7}">
      <dgm:prSet phldrT="[Text]" custT="1"/>
      <dgm:spPr/>
      <dgm:t>
        <a:bodyPr/>
        <a:lstStyle/>
        <a:p>
          <a:r>
            <a:rPr lang="de-DE" sz="1600" dirty="0"/>
            <a:t>Politik</a:t>
          </a:r>
        </a:p>
      </dgm:t>
    </dgm:pt>
    <dgm:pt modelId="{EC3DC883-9E43-4D84-AA06-309130CE937E}" type="parTrans" cxnId="{06337DDB-149E-4608-99CC-F4256BE2ED11}">
      <dgm:prSet/>
      <dgm:spPr/>
      <dgm:t>
        <a:bodyPr/>
        <a:lstStyle/>
        <a:p>
          <a:endParaRPr lang="de-DE"/>
        </a:p>
      </dgm:t>
    </dgm:pt>
    <dgm:pt modelId="{211B350F-6A63-450B-9145-BF6406AF7E3B}" type="sibTrans" cxnId="{06337DDB-149E-4608-99CC-F4256BE2ED11}">
      <dgm:prSet/>
      <dgm:spPr/>
      <dgm:t>
        <a:bodyPr/>
        <a:lstStyle/>
        <a:p>
          <a:r>
            <a:rPr lang="de-DE" dirty="0"/>
            <a:t>?</a:t>
          </a:r>
        </a:p>
      </dgm:t>
    </dgm:pt>
    <dgm:pt modelId="{6D9A0FE3-5202-462E-B2F6-4886F8A20591}">
      <dgm:prSet phldrT="[Text]" custT="1"/>
      <dgm:spPr/>
      <dgm:t>
        <a:bodyPr/>
        <a:lstStyle/>
        <a:p>
          <a:r>
            <a:rPr lang="de-DE" sz="1600" dirty="0"/>
            <a:t>Fehlt es an rechtlichen Grundlagen? An politischem Willen?</a:t>
          </a:r>
        </a:p>
      </dgm:t>
    </dgm:pt>
    <dgm:pt modelId="{E4E8FF66-59F7-4EE6-824F-8D812834F174}" type="parTrans" cxnId="{5C951907-1272-4A7E-B26C-3FE84488E99C}">
      <dgm:prSet/>
      <dgm:spPr/>
      <dgm:t>
        <a:bodyPr/>
        <a:lstStyle/>
        <a:p>
          <a:endParaRPr lang="de-DE"/>
        </a:p>
      </dgm:t>
    </dgm:pt>
    <dgm:pt modelId="{501B1465-A6F8-45C0-A9BB-5BC338FCFF66}" type="sibTrans" cxnId="{5C951907-1272-4A7E-B26C-3FE84488E99C}">
      <dgm:prSet/>
      <dgm:spPr/>
      <dgm:t>
        <a:bodyPr/>
        <a:lstStyle/>
        <a:p>
          <a:endParaRPr lang="de-DE"/>
        </a:p>
      </dgm:t>
    </dgm:pt>
    <dgm:pt modelId="{B9A58BE1-EFE1-485C-8882-8EAC73A82D0E}">
      <dgm:prSet phldrT="[Text]" custT="1"/>
      <dgm:spPr/>
      <dgm:t>
        <a:bodyPr/>
        <a:lstStyle/>
        <a:p>
          <a:r>
            <a:rPr lang="de-DE" sz="1600" dirty="0"/>
            <a:t>Hilfesystem</a:t>
          </a:r>
        </a:p>
      </dgm:t>
    </dgm:pt>
    <dgm:pt modelId="{98DC9073-DB78-4C3B-A6F9-14602B0020C4}" type="parTrans" cxnId="{81783975-EA71-4010-8A95-0E587E1D050B}">
      <dgm:prSet/>
      <dgm:spPr/>
      <dgm:t>
        <a:bodyPr/>
        <a:lstStyle/>
        <a:p>
          <a:endParaRPr lang="de-DE"/>
        </a:p>
      </dgm:t>
    </dgm:pt>
    <dgm:pt modelId="{98164163-A12D-44E3-8256-DE0E754299D1}" type="sibTrans" cxnId="{81783975-EA71-4010-8A95-0E587E1D050B}">
      <dgm:prSet custT="1"/>
      <dgm:spPr/>
      <dgm:t>
        <a:bodyPr/>
        <a:lstStyle/>
        <a:p>
          <a:r>
            <a:rPr lang="de-DE" sz="1600" dirty="0"/>
            <a:t>Hilfesuchenden</a:t>
          </a:r>
        </a:p>
      </dgm:t>
    </dgm:pt>
    <dgm:pt modelId="{F4B448B2-BB7F-4B1F-8AB9-CDA45711106E}">
      <dgm:prSet phldrT="[Text]" custT="1"/>
      <dgm:spPr/>
      <dgm:t>
        <a:bodyPr/>
        <a:lstStyle/>
        <a:p>
          <a:r>
            <a:rPr lang="de-DE" sz="1600" dirty="0"/>
            <a:t>Fehlt es an Kooperation? Fehlt es an bedarfsgerechten Angeboten?</a:t>
          </a:r>
        </a:p>
      </dgm:t>
    </dgm:pt>
    <dgm:pt modelId="{FE624041-C365-4C52-8243-EEE1744F8F66}" type="parTrans" cxnId="{2AEB7AEE-B14D-4B06-A20C-56AFA6E503EA}">
      <dgm:prSet/>
      <dgm:spPr/>
      <dgm:t>
        <a:bodyPr/>
        <a:lstStyle/>
        <a:p>
          <a:endParaRPr lang="de-DE"/>
        </a:p>
      </dgm:t>
    </dgm:pt>
    <dgm:pt modelId="{F543516E-7286-4D28-A4F4-0939DE96C494}" type="sibTrans" cxnId="{2AEB7AEE-B14D-4B06-A20C-56AFA6E503EA}">
      <dgm:prSet/>
      <dgm:spPr/>
      <dgm:t>
        <a:bodyPr/>
        <a:lstStyle/>
        <a:p>
          <a:endParaRPr lang="de-DE"/>
        </a:p>
      </dgm:t>
    </dgm:pt>
    <dgm:pt modelId="{1EC6D795-4DCC-4D97-9547-747B6B78884D}">
      <dgm:prSet phldrT="[Text]" custT="1"/>
      <dgm:spPr/>
      <dgm:t>
        <a:bodyPr/>
        <a:lstStyle/>
        <a:p>
          <a:r>
            <a:rPr lang="de-DE" sz="1600" dirty="0"/>
            <a:t>Fehlende Erkenntnisse</a:t>
          </a:r>
        </a:p>
      </dgm:t>
    </dgm:pt>
    <dgm:pt modelId="{9C0E57FC-010A-4CF1-B169-BDD5C9605368}" type="parTrans" cxnId="{5761BFDB-ECF5-43A1-BAA3-AA33098A4FC0}">
      <dgm:prSet/>
      <dgm:spPr/>
      <dgm:t>
        <a:bodyPr/>
        <a:lstStyle/>
        <a:p>
          <a:endParaRPr lang="de-DE"/>
        </a:p>
      </dgm:t>
    </dgm:pt>
    <dgm:pt modelId="{B4F8FC6A-9FA9-4670-BCB7-E8071FAD1FC1}" type="sibTrans" cxnId="{5761BFDB-ECF5-43A1-BAA3-AA33098A4FC0}">
      <dgm:prSet custT="1"/>
      <dgm:spPr/>
      <dgm:t>
        <a:bodyPr/>
        <a:lstStyle/>
        <a:p>
          <a:r>
            <a:rPr lang="de-DE" sz="1600" dirty="0"/>
            <a:t>Finanzierung</a:t>
          </a:r>
        </a:p>
      </dgm:t>
    </dgm:pt>
    <dgm:pt modelId="{21D4FB1D-4A11-402B-9A74-AD102BB59F45}">
      <dgm:prSet phldrT="[Text]" custT="1"/>
      <dgm:spPr/>
      <dgm:t>
        <a:bodyPr/>
        <a:lstStyle/>
        <a:p>
          <a:r>
            <a:rPr lang="de-DE" sz="1600" dirty="0"/>
            <a:t>Fehlt es an Daten und Fakten? Haben wir ein Erkenntnisproblem?</a:t>
          </a:r>
        </a:p>
      </dgm:t>
    </dgm:pt>
    <dgm:pt modelId="{BAA92108-33E2-4088-B905-F73192126CB9}" type="parTrans" cxnId="{2A83E12E-44D7-477F-A057-5874138A4048}">
      <dgm:prSet/>
      <dgm:spPr/>
      <dgm:t>
        <a:bodyPr/>
        <a:lstStyle/>
        <a:p>
          <a:endParaRPr lang="de-DE"/>
        </a:p>
      </dgm:t>
    </dgm:pt>
    <dgm:pt modelId="{274CA9B1-C483-49D5-A661-B2D4C4ADD7A2}" type="sibTrans" cxnId="{2A83E12E-44D7-477F-A057-5874138A4048}">
      <dgm:prSet/>
      <dgm:spPr/>
      <dgm:t>
        <a:bodyPr/>
        <a:lstStyle/>
        <a:p>
          <a:endParaRPr lang="de-DE"/>
        </a:p>
      </dgm:t>
    </dgm:pt>
    <dgm:pt modelId="{611EECEA-49FC-452D-AE9B-CFBF4098E64E}" type="pres">
      <dgm:prSet presAssocID="{7FA50DFE-E13D-4FC3-891D-13FFEF2C7802}" presName="Name0" presStyleCnt="0">
        <dgm:presLayoutVars>
          <dgm:chMax/>
          <dgm:chPref/>
          <dgm:dir/>
          <dgm:animLvl val="lvl"/>
        </dgm:presLayoutVars>
      </dgm:prSet>
      <dgm:spPr/>
    </dgm:pt>
    <dgm:pt modelId="{A08E42BE-D95B-46E9-AA20-4255D8EE8A67}" type="pres">
      <dgm:prSet presAssocID="{E23B8BBE-C61B-4FCA-A958-7D9773ACD0F7}" presName="composite" presStyleCnt="0"/>
      <dgm:spPr/>
    </dgm:pt>
    <dgm:pt modelId="{299F1352-7B07-4147-9157-564F0BF4E03B}" type="pres">
      <dgm:prSet presAssocID="{E23B8BBE-C61B-4FCA-A958-7D9773ACD0F7}" presName="Parent1" presStyleLbl="node1" presStyleIdx="0" presStyleCnt="6">
        <dgm:presLayoutVars>
          <dgm:chMax val="1"/>
          <dgm:chPref val="1"/>
          <dgm:bulletEnabled val="1"/>
        </dgm:presLayoutVars>
      </dgm:prSet>
      <dgm:spPr/>
    </dgm:pt>
    <dgm:pt modelId="{1FD4FB26-59FC-47DF-A165-72F0727072C3}" type="pres">
      <dgm:prSet presAssocID="{E23B8BBE-C61B-4FCA-A958-7D9773ACD0F7}" presName="Childtext1" presStyleLbl="revTx" presStyleIdx="0" presStyleCnt="3">
        <dgm:presLayoutVars>
          <dgm:chMax val="0"/>
          <dgm:chPref val="0"/>
          <dgm:bulletEnabled val="1"/>
        </dgm:presLayoutVars>
      </dgm:prSet>
      <dgm:spPr/>
    </dgm:pt>
    <dgm:pt modelId="{288DA82B-7B27-4F1C-88E4-1534FBC4772F}" type="pres">
      <dgm:prSet presAssocID="{E23B8BBE-C61B-4FCA-A958-7D9773ACD0F7}" presName="BalanceSpacing" presStyleCnt="0"/>
      <dgm:spPr/>
    </dgm:pt>
    <dgm:pt modelId="{B4255FF0-E9EA-4B59-B1FC-64872CB85CA9}" type="pres">
      <dgm:prSet presAssocID="{E23B8BBE-C61B-4FCA-A958-7D9773ACD0F7}" presName="BalanceSpacing1" presStyleCnt="0"/>
      <dgm:spPr/>
    </dgm:pt>
    <dgm:pt modelId="{9F3D2C04-0242-4C3B-A3C6-F9B29654C396}" type="pres">
      <dgm:prSet presAssocID="{211B350F-6A63-450B-9145-BF6406AF7E3B}" presName="Accent1Text" presStyleLbl="node1" presStyleIdx="1" presStyleCnt="6"/>
      <dgm:spPr/>
    </dgm:pt>
    <dgm:pt modelId="{F22B03EF-CF14-4D0E-A926-5736E74226F1}" type="pres">
      <dgm:prSet presAssocID="{211B350F-6A63-450B-9145-BF6406AF7E3B}" presName="spaceBetweenRectangles" presStyleCnt="0"/>
      <dgm:spPr/>
    </dgm:pt>
    <dgm:pt modelId="{357421C1-00EA-4898-A964-D337D526A97E}" type="pres">
      <dgm:prSet presAssocID="{B9A58BE1-EFE1-485C-8882-8EAC73A82D0E}" presName="composite" presStyleCnt="0"/>
      <dgm:spPr/>
    </dgm:pt>
    <dgm:pt modelId="{F8DDEBE7-C012-4644-B165-D35C684B8195}" type="pres">
      <dgm:prSet presAssocID="{B9A58BE1-EFE1-485C-8882-8EAC73A82D0E}" presName="Parent1" presStyleLbl="node1" presStyleIdx="2" presStyleCnt="6" custScaleX="110610">
        <dgm:presLayoutVars>
          <dgm:chMax val="1"/>
          <dgm:chPref val="1"/>
          <dgm:bulletEnabled val="1"/>
        </dgm:presLayoutVars>
      </dgm:prSet>
      <dgm:spPr/>
    </dgm:pt>
    <dgm:pt modelId="{A873DCE2-E2D5-4857-910E-CF345DF6647F}" type="pres">
      <dgm:prSet presAssocID="{B9A58BE1-EFE1-485C-8882-8EAC73A82D0E}" presName="Childtext1" presStyleLbl="revTx" presStyleIdx="1" presStyleCnt="3">
        <dgm:presLayoutVars>
          <dgm:chMax val="0"/>
          <dgm:chPref val="0"/>
          <dgm:bulletEnabled val="1"/>
        </dgm:presLayoutVars>
      </dgm:prSet>
      <dgm:spPr/>
    </dgm:pt>
    <dgm:pt modelId="{C0142898-714B-4ACB-A574-087D2EF005D2}" type="pres">
      <dgm:prSet presAssocID="{B9A58BE1-EFE1-485C-8882-8EAC73A82D0E}" presName="BalanceSpacing" presStyleCnt="0"/>
      <dgm:spPr/>
    </dgm:pt>
    <dgm:pt modelId="{86DBA3FC-AD09-4D81-ABCD-C72B57D6CCB6}" type="pres">
      <dgm:prSet presAssocID="{B9A58BE1-EFE1-485C-8882-8EAC73A82D0E}" presName="BalanceSpacing1" presStyleCnt="0"/>
      <dgm:spPr/>
    </dgm:pt>
    <dgm:pt modelId="{918662AB-B396-49C7-BE0B-C304E096BF66}" type="pres">
      <dgm:prSet presAssocID="{98164163-A12D-44E3-8256-DE0E754299D1}" presName="Accent1Text" presStyleLbl="node1" presStyleIdx="3" presStyleCnt="6" custScaleX="106819" custLinFactNeighborX="13525" custLinFactNeighborY="2628"/>
      <dgm:spPr/>
    </dgm:pt>
    <dgm:pt modelId="{71867476-FD36-4C85-9B83-00D27483B7DC}" type="pres">
      <dgm:prSet presAssocID="{98164163-A12D-44E3-8256-DE0E754299D1}" presName="spaceBetweenRectangles" presStyleCnt="0"/>
      <dgm:spPr/>
    </dgm:pt>
    <dgm:pt modelId="{3E6D3DDE-6E64-40EF-91E0-BCCE4DA30988}" type="pres">
      <dgm:prSet presAssocID="{1EC6D795-4DCC-4D97-9547-747B6B78884D}" presName="composite" presStyleCnt="0"/>
      <dgm:spPr/>
    </dgm:pt>
    <dgm:pt modelId="{B119B07A-B722-420C-ADF2-49D47B0CF1F4}" type="pres">
      <dgm:prSet presAssocID="{1EC6D795-4DCC-4D97-9547-747B6B78884D}" presName="Parent1" presStyleLbl="node1" presStyleIdx="4" presStyleCnt="6" custScaleX="126553" custLinFactNeighborX="17943" custLinFactNeighborY="-647">
        <dgm:presLayoutVars>
          <dgm:chMax val="1"/>
          <dgm:chPref val="1"/>
          <dgm:bulletEnabled val="1"/>
        </dgm:presLayoutVars>
      </dgm:prSet>
      <dgm:spPr/>
    </dgm:pt>
    <dgm:pt modelId="{E76801FB-CB4A-4DD1-A04C-4DDE3F0E784E}" type="pres">
      <dgm:prSet presAssocID="{1EC6D795-4DCC-4D97-9547-747B6B78884D}" presName="Childtext1" presStyleLbl="revTx" presStyleIdx="2" presStyleCnt="3" custLinFactNeighborX="19530" custLinFactNeighborY="1380">
        <dgm:presLayoutVars>
          <dgm:chMax val="0"/>
          <dgm:chPref val="0"/>
          <dgm:bulletEnabled val="1"/>
        </dgm:presLayoutVars>
      </dgm:prSet>
      <dgm:spPr/>
    </dgm:pt>
    <dgm:pt modelId="{8DB25A9E-44B5-4F01-96A1-FACD75F6F374}" type="pres">
      <dgm:prSet presAssocID="{1EC6D795-4DCC-4D97-9547-747B6B78884D}" presName="BalanceSpacing" presStyleCnt="0"/>
      <dgm:spPr/>
    </dgm:pt>
    <dgm:pt modelId="{67F8F38D-E646-4DE7-81E9-45863C13BD01}" type="pres">
      <dgm:prSet presAssocID="{1EC6D795-4DCC-4D97-9547-747B6B78884D}" presName="BalanceSpacing1" presStyleCnt="0"/>
      <dgm:spPr/>
    </dgm:pt>
    <dgm:pt modelId="{58D205F3-78B5-4C12-A0F0-1188513E5724}" type="pres">
      <dgm:prSet presAssocID="{B4F8FC6A-9FA9-4670-BCB7-E8071FAD1FC1}" presName="Accent1Text" presStyleLbl="node1" presStyleIdx="5" presStyleCnt="6" custScaleX="119747" custLinFactNeighborX="-880" custLinFactNeighborY="-647"/>
      <dgm:spPr/>
    </dgm:pt>
  </dgm:ptLst>
  <dgm:cxnLst>
    <dgm:cxn modelId="{A4FA7201-04B9-40BF-AB19-DC98C36D9C64}" type="presOf" srcId="{B9A58BE1-EFE1-485C-8882-8EAC73A82D0E}" destId="{F8DDEBE7-C012-4644-B165-D35C684B8195}" srcOrd="0" destOrd="0" presId="urn:microsoft.com/office/officeart/2008/layout/AlternatingHexagons"/>
    <dgm:cxn modelId="{5C951907-1272-4A7E-B26C-3FE84488E99C}" srcId="{E23B8BBE-C61B-4FCA-A958-7D9773ACD0F7}" destId="{6D9A0FE3-5202-462E-B2F6-4886F8A20591}" srcOrd="0" destOrd="0" parTransId="{E4E8FF66-59F7-4EE6-824F-8D812834F174}" sibTransId="{501B1465-A6F8-45C0-A9BB-5BC338FCFF66}"/>
    <dgm:cxn modelId="{AD238319-C5F1-4224-9865-E85BC5343755}" type="presOf" srcId="{1EC6D795-4DCC-4D97-9547-747B6B78884D}" destId="{B119B07A-B722-420C-ADF2-49D47B0CF1F4}" srcOrd="0" destOrd="0" presId="urn:microsoft.com/office/officeart/2008/layout/AlternatingHexagons"/>
    <dgm:cxn modelId="{36AE5D29-5E9B-4CC7-8B47-59D72839BBF4}" type="presOf" srcId="{F4B448B2-BB7F-4B1F-8AB9-CDA45711106E}" destId="{A873DCE2-E2D5-4857-910E-CF345DF6647F}" srcOrd="0" destOrd="0" presId="urn:microsoft.com/office/officeart/2008/layout/AlternatingHexagons"/>
    <dgm:cxn modelId="{2A83E12E-44D7-477F-A057-5874138A4048}" srcId="{1EC6D795-4DCC-4D97-9547-747B6B78884D}" destId="{21D4FB1D-4A11-402B-9A74-AD102BB59F45}" srcOrd="0" destOrd="0" parTransId="{BAA92108-33E2-4088-B905-F73192126CB9}" sibTransId="{274CA9B1-C483-49D5-A661-B2D4C4ADD7A2}"/>
    <dgm:cxn modelId="{435A073B-2C52-4C21-9AAF-65150F666BC1}" type="presOf" srcId="{7FA50DFE-E13D-4FC3-891D-13FFEF2C7802}" destId="{611EECEA-49FC-452D-AE9B-CFBF4098E64E}" srcOrd="0" destOrd="0" presId="urn:microsoft.com/office/officeart/2008/layout/AlternatingHexagons"/>
    <dgm:cxn modelId="{EE47F052-EA03-4885-BC69-E3D0A8BAEEA5}" type="presOf" srcId="{211B350F-6A63-450B-9145-BF6406AF7E3B}" destId="{9F3D2C04-0242-4C3B-A3C6-F9B29654C396}" srcOrd="0" destOrd="0" presId="urn:microsoft.com/office/officeart/2008/layout/AlternatingHexagons"/>
    <dgm:cxn modelId="{81783975-EA71-4010-8A95-0E587E1D050B}" srcId="{7FA50DFE-E13D-4FC3-891D-13FFEF2C7802}" destId="{B9A58BE1-EFE1-485C-8882-8EAC73A82D0E}" srcOrd="1" destOrd="0" parTransId="{98DC9073-DB78-4C3B-A6F9-14602B0020C4}" sibTransId="{98164163-A12D-44E3-8256-DE0E754299D1}"/>
    <dgm:cxn modelId="{72ECB48E-C28F-4341-85F4-909D6844128F}" type="presOf" srcId="{B4F8FC6A-9FA9-4670-BCB7-E8071FAD1FC1}" destId="{58D205F3-78B5-4C12-A0F0-1188513E5724}" srcOrd="0" destOrd="0" presId="urn:microsoft.com/office/officeart/2008/layout/AlternatingHexagons"/>
    <dgm:cxn modelId="{5BF2A59E-58DC-4B50-8E6C-507E4D4C4E0F}" type="presOf" srcId="{98164163-A12D-44E3-8256-DE0E754299D1}" destId="{918662AB-B396-49C7-BE0B-C304E096BF66}" srcOrd="0" destOrd="0" presId="urn:microsoft.com/office/officeart/2008/layout/AlternatingHexagons"/>
    <dgm:cxn modelId="{D553CFC7-044A-4E6C-B176-D8E25107222A}" type="presOf" srcId="{E23B8BBE-C61B-4FCA-A958-7D9773ACD0F7}" destId="{299F1352-7B07-4147-9157-564F0BF4E03B}" srcOrd="0" destOrd="0" presId="urn:microsoft.com/office/officeart/2008/layout/AlternatingHexagons"/>
    <dgm:cxn modelId="{38A30DD0-A1E8-488C-B1E8-807C4CA18F11}" type="presOf" srcId="{21D4FB1D-4A11-402B-9A74-AD102BB59F45}" destId="{E76801FB-CB4A-4DD1-A04C-4DDE3F0E784E}" srcOrd="0" destOrd="0" presId="urn:microsoft.com/office/officeart/2008/layout/AlternatingHexagons"/>
    <dgm:cxn modelId="{06337DDB-149E-4608-99CC-F4256BE2ED11}" srcId="{7FA50DFE-E13D-4FC3-891D-13FFEF2C7802}" destId="{E23B8BBE-C61B-4FCA-A958-7D9773ACD0F7}" srcOrd="0" destOrd="0" parTransId="{EC3DC883-9E43-4D84-AA06-309130CE937E}" sibTransId="{211B350F-6A63-450B-9145-BF6406AF7E3B}"/>
    <dgm:cxn modelId="{5761BFDB-ECF5-43A1-BAA3-AA33098A4FC0}" srcId="{7FA50DFE-E13D-4FC3-891D-13FFEF2C7802}" destId="{1EC6D795-4DCC-4D97-9547-747B6B78884D}" srcOrd="2" destOrd="0" parTransId="{9C0E57FC-010A-4CF1-B169-BDD5C9605368}" sibTransId="{B4F8FC6A-9FA9-4670-BCB7-E8071FAD1FC1}"/>
    <dgm:cxn modelId="{2AEB7AEE-B14D-4B06-A20C-56AFA6E503EA}" srcId="{B9A58BE1-EFE1-485C-8882-8EAC73A82D0E}" destId="{F4B448B2-BB7F-4B1F-8AB9-CDA45711106E}" srcOrd="0" destOrd="0" parTransId="{FE624041-C365-4C52-8243-EEE1744F8F66}" sibTransId="{F543516E-7286-4D28-A4F4-0939DE96C494}"/>
    <dgm:cxn modelId="{12D584EE-2C9C-49FE-9536-8C9C187D5EB5}" type="presOf" srcId="{6D9A0FE3-5202-462E-B2F6-4886F8A20591}" destId="{1FD4FB26-59FC-47DF-A165-72F0727072C3}" srcOrd="0" destOrd="0" presId="urn:microsoft.com/office/officeart/2008/layout/AlternatingHexagons"/>
    <dgm:cxn modelId="{C8769E70-95BC-467A-9422-EC07A99DC071}" type="presParOf" srcId="{611EECEA-49FC-452D-AE9B-CFBF4098E64E}" destId="{A08E42BE-D95B-46E9-AA20-4255D8EE8A67}" srcOrd="0" destOrd="0" presId="urn:microsoft.com/office/officeart/2008/layout/AlternatingHexagons"/>
    <dgm:cxn modelId="{31871238-C5E0-4522-B743-F995286FCBE4}" type="presParOf" srcId="{A08E42BE-D95B-46E9-AA20-4255D8EE8A67}" destId="{299F1352-7B07-4147-9157-564F0BF4E03B}" srcOrd="0" destOrd="0" presId="urn:microsoft.com/office/officeart/2008/layout/AlternatingHexagons"/>
    <dgm:cxn modelId="{CE4D0E18-1EB5-4DE9-8A6D-AB1BCDDF554C}" type="presParOf" srcId="{A08E42BE-D95B-46E9-AA20-4255D8EE8A67}" destId="{1FD4FB26-59FC-47DF-A165-72F0727072C3}" srcOrd="1" destOrd="0" presId="urn:microsoft.com/office/officeart/2008/layout/AlternatingHexagons"/>
    <dgm:cxn modelId="{2F9EB2BD-51E4-43C9-8DB4-D16DFDBC6924}" type="presParOf" srcId="{A08E42BE-D95B-46E9-AA20-4255D8EE8A67}" destId="{288DA82B-7B27-4F1C-88E4-1534FBC4772F}" srcOrd="2" destOrd="0" presId="urn:microsoft.com/office/officeart/2008/layout/AlternatingHexagons"/>
    <dgm:cxn modelId="{9F82154E-FC0E-4F33-941B-A89A9273C782}" type="presParOf" srcId="{A08E42BE-D95B-46E9-AA20-4255D8EE8A67}" destId="{B4255FF0-E9EA-4B59-B1FC-64872CB85CA9}" srcOrd="3" destOrd="0" presId="urn:microsoft.com/office/officeart/2008/layout/AlternatingHexagons"/>
    <dgm:cxn modelId="{7B9A42F0-2ABA-4F3B-88C0-04E99292CAF5}" type="presParOf" srcId="{A08E42BE-D95B-46E9-AA20-4255D8EE8A67}" destId="{9F3D2C04-0242-4C3B-A3C6-F9B29654C396}" srcOrd="4" destOrd="0" presId="urn:microsoft.com/office/officeart/2008/layout/AlternatingHexagons"/>
    <dgm:cxn modelId="{256C1E65-33DC-4074-85FF-B167FADED0B5}" type="presParOf" srcId="{611EECEA-49FC-452D-AE9B-CFBF4098E64E}" destId="{F22B03EF-CF14-4D0E-A926-5736E74226F1}" srcOrd="1" destOrd="0" presId="urn:microsoft.com/office/officeart/2008/layout/AlternatingHexagons"/>
    <dgm:cxn modelId="{7842965D-42CC-4B62-A6F5-58CC3202EA25}" type="presParOf" srcId="{611EECEA-49FC-452D-AE9B-CFBF4098E64E}" destId="{357421C1-00EA-4898-A964-D337D526A97E}" srcOrd="2" destOrd="0" presId="urn:microsoft.com/office/officeart/2008/layout/AlternatingHexagons"/>
    <dgm:cxn modelId="{59C774D1-8ABF-4945-89FD-E6A6DB98F596}" type="presParOf" srcId="{357421C1-00EA-4898-A964-D337D526A97E}" destId="{F8DDEBE7-C012-4644-B165-D35C684B8195}" srcOrd="0" destOrd="0" presId="urn:microsoft.com/office/officeart/2008/layout/AlternatingHexagons"/>
    <dgm:cxn modelId="{CAD47B93-7697-49C4-8FC8-8358B8EF95DA}" type="presParOf" srcId="{357421C1-00EA-4898-A964-D337D526A97E}" destId="{A873DCE2-E2D5-4857-910E-CF345DF6647F}" srcOrd="1" destOrd="0" presId="urn:microsoft.com/office/officeart/2008/layout/AlternatingHexagons"/>
    <dgm:cxn modelId="{185015C4-BB0B-4063-8E78-1EDFDFB7610F}" type="presParOf" srcId="{357421C1-00EA-4898-A964-D337D526A97E}" destId="{C0142898-714B-4ACB-A574-087D2EF005D2}" srcOrd="2" destOrd="0" presId="urn:microsoft.com/office/officeart/2008/layout/AlternatingHexagons"/>
    <dgm:cxn modelId="{43FB1600-34C0-4F83-9E60-7F489D332B67}" type="presParOf" srcId="{357421C1-00EA-4898-A964-D337D526A97E}" destId="{86DBA3FC-AD09-4D81-ABCD-C72B57D6CCB6}" srcOrd="3" destOrd="0" presId="urn:microsoft.com/office/officeart/2008/layout/AlternatingHexagons"/>
    <dgm:cxn modelId="{AD2FFBA2-BA01-4ECB-8F70-B4FCD7E7C956}" type="presParOf" srcId="{357421C1-00EA-4898-A964-D337D526A97E}" destId="{918662AB-B396-49C7-BE0B-C304E096BF66}" srcOrd="4" destOrd="0" presId="urn:microsoft.com/office/officeart/2008/layout/AlternatingHexagons"/>
    <dgm:cxn modelId="{5AABAD49-49C6-4E27-AA5A-0121E2A6E547}" type="presParOf" srcId="{611EECEA-49FC-452D-AE9B-CFBF4098E64E}" destId="{71867476-FD36-4C85-9B83-00D27483B7DC}" srcOrd="3" destOrd="0" presId="urn:microsoft.com/office/officeart/2008/layout/AlternatingHexagons"/>
    <dgm:cxn modelId="{BEB6CF69-85E2-42B6-B533-A444FE9CE375}" type="presParOf" srcId="{611EECEA-49FC-452D-AE9B-CFBF4098E64E}" destId="{3E6D3DDE-6E64-40EF-91E0-BCCE4DA30988}" srcOrd="4" destOrd="0" presId="urn:microsoft.com/office/officeart/2008/layout/AlternatingHexagons"/>
    <dgm:cxn modelId="{F6220E41-75AF-4138-B8B8-F97E3517A94C}" type="presParOf" srcId="{3E6D3DDE-6E64-40EF-91E0-BCCE4DA30988}" destId="{B119B07A-B722-420C-ADF2-49D47B0CF1F4}" srcOrd="0" destOrd="0" presId="urn:microsoft.com/office/officeart/2008/layout/AlternatingHexagons"/>
    <dgm:cxn modelId="{F305EE52-8997-4DF2-9A49-2394212642AB}" type="presParOf" srcId="{3E6D3DDE-6E64-40EF-91E0-BCCE4DA30988}" destId="{E76801FB-CB4A-4DD1-A04C-4DDE3F0E784E}" srcOrd="1" destOrd="0" presId="urn:microsoft.com/office/officeart/2008/layout/AlternatingHexagons"/>
    <dgm:cxn modelId="{12D091B8-D989-44C0-BA25-94B360F79C91}" type="presParOf" srcId="{3E6D3DDE-6E64-40EF-91E0-BCCE4DA30988}" destId="{8DB25A9E-44B5-4F01-96A1-FACD75F6F374}" srcOrd="2" destOrd="0" presId="urn:microsoft.com/office/officeart/2008/layout/AlternatingHexagons"/>
    <dgm:cxn modelId="{70F35255-2877-44EC-B871-0132FAE60097}" type="presParOf" srcId="{3E6D3DDE-6E64-40EF-91E0-BCCE4DA30988}" destId="{67F8F38D-E646-4DE7-81E9-45863C13BD01}" srcOrd="3" destOrd="0" presId="urn:microsoft.com/office/officeart/2008/layout/AlternatingHexagons"/>
    <dgm:cxn modelId="{6DE13B75-AAB2-421D-B62A-60CFF0A46E07}" type="presParOf" srcId="{3E6D3DDE-6E64-40EF-91E0-BCCE4DA30988}" destId="{58D205F3-78B5-4C12-A0F0-1188513E5724}"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F1352-7B07-4147-9157-564F0BF4E03B}">
      <dsp:nvSpPr>
        <dsp:cNvPr id="0" name=""/>
        <dsp:cNvSpPr/>
      </dsp:nvSpPr>
      <dsp:spPr>
        <a:xfrm rot="5400000">
          <a:off x="3649725" y="110628"/>
          <a:ext cx="1676548" cy="1458597"/>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t>Politik</a:t>
          </a:r>
        </a:p>
      </dsp:txBody>
      <dsp:txXfrm rot="-5400000">
        <a:off x="3985998" y="262915"/>
        <a:ext cx="1004001" cy="1154024"/>
      </dsp:txXfrm>
    </dsp:sp>
    <dsp:sp modelId="{1FD4FB26-59FC-47DF-A165-72F0727072C3}">
      <dsp:nvSpPr>
        <dsp:cNvPr id="0" name=""/>
        <dsp:cNvSpPr/>
      </dsp:nvSpPr>
      <dsp:spPr>
        <a:xfrm>
          <a:off x="5261559" y="336962"/>
          <a:ext cx="1871028" cy="1005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e-DE" sz="1600" kern="1200" dirty="0"/>
            <a:t>Fehlt es an rechtlichen Grundlagen? An politischem Willen?</a:t>
          </a:r>
        </a:p>
      </dsp:txBody>
      <dsp:txXfrm>
        <a:off x="5261559" y="336962"/>
        <a:ext cx="1871028" cy="1005929"/>
      </dsp:txXfrm>
    </dsp:sp>
    <dsp:sp modelId="{9F3D2C04-0242-4C3B-A3C6-F9B29654C396}">
      <dsp:nvSpPr>
        <dsp:cNvPr id="0" name=""/>
        <dsp:cNvSpPr/>
      </dsp:nvSpPr>
      <dsp:spPr>
        <a:xfrm rot="5400000">
          <a:off x="2074440" y="110628"/>
          <a:ext cx="1676548" cy="1458597"/>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de-DE" sz="3600" kern="1200" dirty="0"/>
            <a:t>?</a:t>
          </a:r>
        </a:p>
      </dsp:txBody>
      <dsp:txXfrm rot="-5400000">
        <a:off x="2410713" y="262915"/>
        <a:ext cx="1004001" cy="1154024"/>
      </dsp:txXfrm>
    </dsp:sp>
    <dsp:sp modelId="{F8DDEBE7-C012-4644-B165-D35C684B8195}">
      <dsp:nvSpPr>
        <dsp:cNvPr id="0" name=""/>
        <dsp:cNvSpPr/>
      </dsp:nvSpPr>
      <dsp:spPr>
        <a:xfrm rot="5400000">
          <a:off x="2859064" y="1456304"/>
          <a:ext cx="1676548" cy="1613354"/>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t>Hilfesystem</a:t>
          </a:r>
        </a:p>
      </dsp:txBody>
      <dsp:txXfrm rot="-5400000">
        <a:off x="3154486" y="1698867"/>
        <a:ext cx="1085704" cy="1128231"/>
      </dsp:txXfrm>
    </dsp:sp>
    <dsp:sp modelId="{A873DCE2-E2D5-4857-910E-CF345DF6647F}">
      <dsp:nvSpPr>
        <dsp:cNvPr id="0" name=""/>
        <dsp:cNvSpPr/>
      </dsp:nvSpPr>
      <dsp:spPr>
        <a:xfrm>
          <a:off x="1097012" y="1760016"/>
          <a:ext cx="1810672" cy="1005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buNone/>
          </a:pPr>
          <a:r>
            <a:rPr lang="de-DE" sz="1600" kern="1200" dirty="0"/>
            <a:t>Fehlt es an Kooperation? Fehlt es an bedarfsgerechten Angeboten?</a:t>
          </a:r>
        </a:p>
      </dsp:txBody>
      <dsp:txXfrm>
        <a:off x="1097012" y="1760016"/>
        <a:ext cx="1810672" cy="1005929"/>
      </dsp:txXfrm>
    </dsp:sp>
    <dsp:sp modelId="{918662AB-B396-49C7-BE0B-C304E096BF66}">
      <dsp:nvSpPr>
        <dsp:cNvPr id="0" name=""/>
        <dsp:cNvSpPr/>
      </dsp:nvSpPr>
      <dsp:spPr>
        <a:xfrm rot="5400000">
          <a:off x="4631625" y="1528011"/>
          <a:ext cx="1676548" cy="1558059"/>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de-DE" sz="1600" kern="1200" dirty="0"/>
            <a:t>Hilfesuchenden</a:t>
          </a:r>
        </a:p>
      </dsp:txBody>
      <dsp:txXfrm rot="-5400000">
        <a:off x="4941369" y="1738318"/>
        <a:ext cx="1057059" cy="1137446"/>
      </dsp:txXfrm>
    </dsp:sp>
    <dsp:sp modelId="{B119B07A-B722-420C-ADF2-49D47B0CF1F4}">
      <dsp:nvSpPr>
        <dsp:cNvPr id="0" name=""/>
        <dsp:cNvSpPr/>
      </dsp:nvSpPr>
      <dsp:spPr>
        <a:xfrm rot="5400000">
          <a:off x="3911441" y="2752239"/>
          <a:ext cx="1676548" cy="184589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t>Fehlende Erkenntnisse</a:t>
          </a:r>
        </a:p>
      </dsp:txBody>
      <dsp:txXfrm rot="-5400000">
        <a:off x="4134416" y="3116339"/>
        <a:ext cx="1230598" cy="1117698"/>
      </dsp:txXfrm>
    </dsp:sp>
    <dsp:sp modelId="{E76801FB-CB4A-4DD1-A04C-4DDE3F0E784E}">
      <dsp:nvSpPr>
        <dsp:cNvPr id="0" name=""/>
        <dsp:cNvSpPr/>
      </dsp:nvSpPr>
      <dsp:spPr>
        <a:xfrm>
          <a:off x="5626971" y="3196953"/>
          <a:ext cx="1871028" cy="1005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e-DE" sz="1600" kern="1200" dirty="0"/>
            <a:t>Fehlt es an Daten und Fakten? Haben wir ein Erkenntnisproblem?</a:t>
          </a:r>
        </a:p>
      </dsp:txBody>
      <dsp:txXfrm>
        <a:off x="5626971" y="3196953"/>
        <a:ext cx="1871028" cy="1005929"/>
      </dsp:txXfrm>
    </dsp:sp>
    <dsp:sp modelId="{58D205F3-78B5-4C12-A0F0-1188513E5724}">
      <dsp:nvSpPr>
        <dsp:cNvPr id="0" name=""/>
        <dsp:cNvSpPr/>
      </dsp:nvSpPr>
      <dsp:spPr>
        <a:xfrm rot="5400000">
          <a:off x="2061604" y="2801875"/>
          <a:ext cx="1676548" cy="1746626"/>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de-DE" sz="1600" kern="1200" dirty="0"/>
            <a:t>Finanzierung</a:t>
          </a:r>
        </a:p>
      </dsp:txBody>
      <dsp:txXfrm rot="-5400000">
        <a:off x="2317669" y="3116339"/>
        <a:ext cx="1164418" cy="1117698"/>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336" cy="496809"/>
          </a:xfrm>
          <a:prstGeom prst="rect">
            <a:avLst/>
          </a:prstGeom>
        </p:spPr>
        <p:txBody>
          <a:bodyPr vert="horz" lIns="91403" tIns="45702" rIns="91403" bIns="45702" rtlCol="0"/>
          <a:lstStyle>
            <a:lvl1pPr algn="l">
              <a:defRPr sz="1200"/>
            </a:lvl1pPr>
          </a:lstStyle>
          <a:p>
            <a:endParaRPr lang="de-DE"/>
          </a:p>
        </p:txBody>
      </p:sp>
      <p:sp>
        <p:nvSpPr>
          <p:cNvPr id="3" name="Datumsplatzhalter 2"/>
          <p:cNvSpPr>
            <a:spLocks noGrp="1"/>
          </p:cNvSpPr>
          <p:nvPr>
            <p:ph type="dt" idx="1"/>
          </p:nvPr>
        </p:nvSpPr>
        <p:spPr>
          <a:xfrm>
            <a:off x="3846991" y="0"/>
            <a:ext cx="2944336" cy="496809"/>
          </a:xfrm>
          <a:prstGeom prst="rect">
            <a:avLst/>
          </a:prstGeom>
        </p:spPr>
        <p:txBody>
          <a:bodyPr vert="horz" lIns="91403" tIns="45702" rIns="91403" bIns="45702" rtlCol="0"/>
          <a:lstStyle>
            <a:lvl1pPr algn="r">
              <a:defRPr sz="1200"/>
            </a:lvl1pPr>
          </a:lstStyle>
          <a:p>
            <a:fld id="{BB4ADFBB-38EE-4D00-93D8-EF1D698EC8C7}" type="datetimeFigureOut">
              <a:rPr lang="de-DE" smtClean="0"/>
              <a:t>26.06.23</a:t>
            </a:fld>
            <a:endParaRPr lang="de-DE"/>
          </a:p>
        </p:txBody>
      </p:sp>
      <p:sp>
        <p:nvSpPr>
          <p:cNvPr id="4" name="Folienbildplatzhalter 3"/>
          <p:cNvSpPr>
            <a:spLocks noGrp="1" noRot="1" noChangeAspect="1"/>
          </p:cNvSpPr>
          <p:nvPr>
            <p:ph type="sldImg" idx="2"/>
          </p:nvPr>
        </p:nvSpPr>
        <p:spPr>
          <a:xfrm>
            <a:off x="1163638" y="1241425"/>
            <a:ext cx="4465637" cy="3349625"/>
          </a:xfrm>
          <a:prstGeom prst="rect">
            <a:avLst/>
          </a:prstGeom>
          <a:noFill/>
          <a:ln w="12700">
            <a:solidFill>
              <a:prstClr val="black"/>
            </a:solidFill>
          </a:ln>
        </p:spPr>
        <p:txBody>
          <a:bodyPr vert="horz" lIns="91403" tIns="45702" rIns="91403" bIns="45702" rtlCol="0" anchor="ctr"/>
          <a:lstStyle/>
          <a:p>
            <a:endParaRPr lang="de-DE"/>
          </a:p>
        </p:txBody>
      </p:sp>
      <p:sp>
        <p:nvSpPr>
          <p:cNvPr id="5" name="Notizenplatzhalter 4"/>
          <p:cNvSpPr>
            <a:spLocks noGrp="1"/>
          </p:cNvSpPr>
          <p:nvPr>
            <p:ph type="body" sz="quarter" idx="3"/>
          </p:nvPr>
        </p:nvSpPr>
        <p:spPr>
          <a:xfrm>
            <a:off x="678974" y="4776024"/>
            <a:ext cx="5434965" cy="3907800"/>
          </a:xfrm>
          <a:prstGeom prst="rect">
            <a:avLst/>
          </a:prstGeom>
        </p:spPr>
        <p:txBody>
          <a:bodyPr vert="horz" lIns="91403" tIns="45702" rIns="91403" bIns="45702"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241"/>
            <a:ext cx="2944336" cy="496809"/>
          </a:xfrm>
          <a:prstGeom prst="rect">
            <a:avLst/>
          </a:prstGeom>
        </p:spPr>
        <p:txBody>
          <a:bodyPr vert="horz" lIns="91403" tIns="45702" rIns="91403" bIns="45702" rtlCol="0" anchor="b"/>
          <a:lstStyle>
            <a:lvl1pPr algn="l">
              <a:defRPr sz="1200"/>
            </a:lvl1pPr>
          </a:lstStyle>
          <a:p>
            <a:endParaRPr lang="de-DE"/>
          </a:p>
        </p:txBody>
      </p:sp>
      <p:sp>
        <p:nvSpPr>
          <p:cNvPr id="7" name="Foliennummernplatzhalter 6"/>
          <p:cNvSpPr>
            <a:spLocks noGrp="1"/>
          </p:cNvSpPr>
          <p:nvPr>
            <p:ph type="sldNum" sz="quarter" idx="5"/>
          </p:nvPr>
        </p:nvSpPr>
        <p:spPr>
          <a:xfrm>
            <a:off x="3846991" y="9428241"/>
            <a:ext cx="2944336" cy="496809"/>
          </a:xfrm>
          <a:prstGeom prst="rect">
            <a:avLst/>
          </a:prstGeom>
        </p:spPr>
        <p:txBody>
          <a:bodyPr vert="horz" lIns="91403" tIns="45702" rIns="91403" bIns="45702" rtlCol="0" anchor="b"/>
          <a:lstStyle>
            <a:lvl1pPr algn="r">
              <a:defRPr sz="1200"/>
            </a:lvl1pPr>
          </a:lstStyle>
          <a:p>
            <a:fld id="{55706179-74E7-48DF-B7E3-0DA49E9D0162}" type="slidenum">
              <a:rPr lang="de-DE" smtClean="0"/>
              <a:t>‹Nr.›</a:t>
            </a:fld>
            <a:endParaRPr lang="de-DE"/>
          </a:p>
        </p:txBody>
      </p:sp>
    </p:spTree>
    <p:extLst>
      <p:ext uri="{BB962C8B-B14F-4D97-AF65-F5344CB8AC3E}">
        <p14:creationId xmlns:p14="http://schemas.microsoft.com/office/powerpoint/2010/main" val="424800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5706179-74E7-48DF-B7E3-0DA49E9D0162}" type="slidenum">
              <a:rPr lang="de-DE" smtClean="0"/>
              <a:t>1</a:t>
            </a:fld>
            <a:endParaRPr lang="de-DE"/>
          </a:p>
        </p:txBody>
      </p:sp>
    </p:spTree>
    <p:extLst>
      <p:ext uri="{BB962C8B-B14F-4D97-AF65-F5344CB8AC3E}">
        <p14:creationId xmlns:p14="http://schemas.microsoft.com/office/powerpoint/2010/main" val="1032548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5706179-74E7-48DF-B7E3-0DA49E9D0162}" type="slidenum">
              <a:rPr lang="de-DE" smtClean="0"/>
              <a:t>10</a:t>
            </a:fld>
            <a:endParaRPr lang="de-DE"/>
          </a:p>
        </p:txBody>
      </p:sp>
    </p:spTree>
    <p:extLst>
      <p:ext uri="{BB962C8B-B14F-4D97-AF65-F5344CB8AC3E}">
        <p14:creationId xmlns:p14="http://schemas.microsoft.com/office/powerpoint/2010/main" val="2465484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5706179-74E7-48DF-B7E3-0DA49E9D0162}" type="slidenum">
              <a:rPr lang="de-DE" smtClean="0"/>
              <a:t>11</a:t>
            </a:fld>
            <a:endParaRPr lang="de-DE"/>
          </a:p>
        </p:txBody>
      </p:sp>
    </p:spTree>
    <p:extLst>
      <p:ext uri="{BB962C8B-B14F-4D97-AF65-F5344CB8AC3E}">
        <p14:creationId xmlns:p14="http://schemas.microsoft.com/office/powerpoint/2010/main" val="2608370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5706179-74E7-48DF-B7E3-0DA49E9D0162}" type="slidenum">
              <a:rPr lang="de-DE" smtClean="0"/>
              <a:t>12</a:t>
            </a:fld>
            <a:endParaRPr lang="de-DE"/>
          </a:p>
        </p:txBody>
      </p:sp>
    </p:spTree>
    <p:extLst>
      <p:ext uri="{BB962C8B-B14F-4D97-AF65-F5344CB8AC3E}">
        <p14:creationId xmlns:p14="http://schemas.microsoft.com/office/powerpoint/2010/main" val="1105931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buFont typeface="Arial" panose="020B0604020202020204" pitchFamily="34" charset="0"/>
              <a:buChar char="•"/>
            </a:pPr>
            <a:r>
              <a:rPr lang="de-DE" dirty="0"/>
              <a:t>Platzmangel: Abweisung bzw. Weitervermittlung schutzsuchender Frauen bei Auslastung (Infektionsschutz Corona führt zu Verringerung Plätze)</a:t>
            </a:r>
          </a:p>
          <a:p>
            <a:pPr marL="285750" indent="-285750">
              <a:buFont typeface="Arial" panose="020B0604020202020204" pitchFamily="34" charset="0"/>
              <a:buChar char="•"/>
            </a:pPr>
            <a:r>
              <a:rPr lang="de-DE" dirty="0"/>
              <a:t>Keine akute Gefährdung, Bedrohung: Ausschluss gewaltbetroffener Frauen mit hohem Unterstützungsbedarf aber ohne aktuelle Gefährdung</a:t>
            </a:r>
          </a:p>
          <a:p>
            <a:pPr marL="285750" indent="-285750">
              <a:buFont typeface="Arial" panose="020B0604020202020204" pitchFamily="34" charset="0"/>
              <a:buChar char="•"/>
            </a:pPr>
            <a:r>
              <a:rPr lang="de-DE" dirty="0"/>
              <a:t>Fehlende Leistungsansprüche: je nach Finanzierungsart Ausschluss von Frauen vom Schutz (EU-</a:t>
            </a:r>
            <a:r>
              <a:rPr lang="de-DE" dirty="0" err="1"/>
              <a:t>Bürger_innen</a:t>
            </a:r>
            <a:r>
              <a:rPr lang="de-DE" dirty="0"/>
              <a:t>, </a:t>
            </a:r>
            <a:r>
              <a:rPr lang="de-DE" dirty="0" err="1"/>
              <a:t>illegalisierte</a:t>
            </a:r>
            <a:r>
              <a:rPr lang="de-DE" dirty="0"/>
              <a:t> Frauen, Frauen mit Einkommen, </a:t>
            </a:r>
            <a:r>
              <a:rPr lang="de-DE" dirty="0" err="1"/>
              <a:t>Student_innen</a:t>
            </a:r>
            <a:r>
              <a:rPr lang="de-DE" dirty="0"/>
              <a:t>…)</a:t>
            </a:r>
          </a:p>
          <a:p>
            <a:pPr marL="285750" indent="-285750">
              <a:buFont typeface="Arial" panose="020B0604020202020204" pitchFamily="34" charset="0"/>
              <a:buChar char="•"/>
            </a:pPr>
            <a:r>
              <a:rPr lang="de-DE" dirty="0"/>
              <a:t>Aufenthaltsrechtliche Hürden: Residenzpflicht bei </a:t>
            </a:r>
            <a:r>
              <a:rPr lang="de-DE" dirty="0" err="1"/>
              <a:t>Asylbewerber_innen</a:t>
            </a:r>
            <a:endParaRPr lang="de-DE" dirty="0"/>
          </a:p>
          <a:p>
            <a:pPr marL="285750" indent="-285750">
              <a:buFont typeface="Arial" panose="020B0604020202020204" pitchFamily="34" charset="0"/>
              <a:buChar char="•"/>
            </a:pPr>
            <a:r>
              <a:rPr lang="de-DE" dirty="0"/>
              <a:t>Räumliche Situation im Frauenhaus: Ausschluss Frauen mit ausgeprägten psychischen Belastungen, mit jugendlichen Söhnen, Haustieren</a:t>
            </a:r>
          </a:p>
          <a:p>
            <a:pPr marL="285750" indent="-285750">
              <a:buFont typeface="Arial" panose="020B0604020202020204" pitchFamily="34" charset="0"/>
              <a:buChar char="•"/>
            </a:pPr>
            <a:r>
              <a:rPr lang="de-DE" dirty="0"/>
              <a:t>Konzept, Personalressourcen und Qualifizierung </a:t>
            </a:r>
            <a:r>
              <a:rPr lang="de-DE" dirty="0" err="1"/>
              <a:t>Berater_innen</a:t>
            </a:r>
            <a:r>
              <a:rPr lang="de-DE" dirty="0"/>
              <a:t>: Ausschluss Frauen mit bes. ausgeprägten zusätzliche Belastungen </a:t>
            </a:r>
          </a:p>
        </p:txBody>
      </p:sp>
      <p:sp>
        <p:nvSpPr>
          <p:cNvPr id="4" name="Foliennummernplatzhalter 3"/>
          <p:cNvSpPr>
            <a:spLocks noGrp="1"/>
          </p:cNvSpPr>
          <p:nvPr>
            <p:ph type="sldNum" sz="quarter" idx="5"/>
          </p:nvPr>
        </p:nvSpPr>
        <p:spPr/>
        <p:txBody>
          <a:bodyPr/>
          <a:lstStyle/>
          <a:p>
            <a:fld id="{55706179-74E7-48DF-B7E3-0DA49E9D0162}" type="slidenum">
              <a:rPr lang="de-DE" smtClean="0"/>
              <a:t>13</a:t>
            </a:fld>
            <a:endParaRPr lang="de-DE"/>
          </a:p>
        </p:txBody>
      </p:sp>
    </p:spTree>
    <p:extLst>
      <p:ext uri="{BB962C8B-B14F-4D97-AF65-F5344CB8AC3E}">
        <p14:creationId xmlns:p14="http://schemas.microsoft.com/office/powerpoint/2010/main" val="1355438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5706179-74E7-48DF-B7E3-0DA49E9D0162}" type="slidenum">
              <a:rPr lang="de-DE" smtClean="0"/>
              <a:t>14</a:t>
            </a:fld>
            <a:endParaRPr lang="de-DE"/>
          </a:p>
        </p:txBody>
      </p:sp>
    </p:spTree>
    <p:extLst>
      <p:ext uri="{BB962C8B-B14F-4D97-AF65-F5344CB8AC3E}">
        <p14:creationId xmlns:p14="http://schemas.microsoft.com/office/powerpoint/2010/main" val="1216358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5706179-74E7-48DF-B7E3-0DA49E9D0162}" type="slidenum">
              <a:rPr lang="de-DE" smtClean="0"/>
              <a:t>15</a:t>
            </a:fld>
            <a:endParaRPr lang="de-DE"/>
          </a:p>
        </p:txBody>
      </p:sp>
    </p:spTree>
    <p:extLst>
      <p:ext uri="{BB962C8B-B14F-4D97-AF65-F5344CB8AC3E}">
        <p14:creationId xmlns:p14="http://schemas.microsoft.com/office/powerpoint/2010/main" val="1964272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5706179-74E7-48DF-B7E3-0DA49E9D0162}" type="slidenum">
              <a:rPr lang="de-DE" smtClean="0"/>
              <a:t>16</a:t>
            </a:fld>
            <a:endParaRPr lang="de-DE"/>
          </a:p>
        </p:txBody>
      </p:sp>
    </p:spTree>
    <p:extLst>
      <p:ext uri="{BB962C8B-B14F-4D97-AF65-F5344CB8AC3E}">
        <p14:creationId xmlns:p14="http://schemas.microsoft.com/office/powerpoint/2010/main" val="996847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5706179-74E7-48DF-B7E3-0DA49E9D0162}" type="slidenum">
              <a:rPr lang="de-DE" smtClean="0"/>
              <a:t>17</a:t>
            </a:fld>
            <a:endParaRPr lang="de-DE"/>
          </a:p>
        </p:txBody>
      </p:sp>
    </p:spTree>
    <p:extLst>
      <p:ext uri="{BB962C8B-B14F-4D97-AF65-F5344CB8AC3E}">
        <p14:creationId xmlns:p14="http://schemas.microsoft.com/office/powerpoint/2010/main" val="2478237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5706179-74E7-48DF-B7E3-0DA49E9D0162}" type="slidenum">
              <a:rPr lang="de-DE" smtClean="0"/>
              <a:t>18</a:t>
            </a:fld>
            <a:endParaRPr lang="de-DE"/>
          </a:p>
        </p:txBody>
      </p:sp>
    </p:spTree>
    <p:extLst>
      <p:ext uri="{BB962C8B-B14F-4D97-AF65-F5344CB8AC3E}">
        <p14:creationId xmlns:p14="http://schemas.microsoft.com/office/powerpoint/2010/main" val="241814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5706179-74E7-48DF-B7E3-0DA49E9D0162}" type="slidenum">
              <a:rPr lang="de-DE" smtClean="0"/>
              <a:t>19</a:t>
            </a:fld>
            <a:endParaRPr lang="de-DE"/>
          </a:p>
        </p:txBody>
      </p:sp>
    </p:spTree>
    <p:extLst>
      <p:ext uri="{BB962C8B-B14F-4D97-AF65-F5344CB8AC3E}">
        <p14:creationId xmlns:p14="http://schemas.microsoft.com/office/powerpoint/2010/main" val="601281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5706179-74E7-48DF-B7E3-0DA49E9D0162}" type="slidenum">
              <a:rPr lang="de-DE" smtClean="0"/>
              <a:t>2</a:t>
            </a:fld>
            <a:endParaRPr lang="de-DE"/>
          </a:p>
        </p:txBody>
      </p:sp>
    </p:spTree>
    <p:extLst>
      <p:ext uri="{BB962C8B-B14F-4D97-AF65-F5344CB8AC3E}">
        <p14:creationId xmlns:p14="http://schemas.microsoft.com/office/powerpoint/2010/main" val="1389994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5706179-74E7-48DF-B7E3-0DA49E9D0162}" type="slidenum">
              <a:rPr lang="de-DE" smtClean="0"/>
              <a:t>20</a:t>
            </a:fld>
            <a:endParaRPr lang="de-DE"/>
          </a:p>
        </p:txBody>
      </p:sp>
    </p:spTree>
    <p:extLst>
      <p:ext uri="{BB962C8B-B14F-4D97-AF65-F5344CB8AC3E}">
        <p14:creationId xmlns:p14="http://schemas.microsoft.com/office/powerpoint/2010/main" val="1733060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5706179-74E7-48DF-B7E3-0DA49E9D0162}" type="slidenum">
              <a:rPr lang="de-DE" smtClean="0"/>
              <a:t>21</a:t>
            </a:fld>
            <a:endParaRPr lang="de-DE"/>
          </a:p>
        </p:txBody>
      </p:sp>
    </p:spTree>
    <p:extLst>
      <p:ext uri="{BB962C8B-B14F-4D97-AF65-F5344CB8AC3E}">
        <p14:creationId xmlns:p14="http://schemas.microsoft.com/office/powerpoint/2010/main" val="3681208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5706179-74E7-48DF-B7E3-0DA49E9D0162}" type="slidenum">
              <a:rPr lang="de-DE" smtClean="0"/>
              <a:t>22</a:t>
            </a:fld>
            <a:endParaRPr lang="de-DE"/>
          </a:p>
        </p:txBody>
      </p:sp>
    </p:spTree>
    <p:extLst>
      <p:ext uri="{BB962C8B-B14F-4D97-AF65-F5344CB8AC3E}">
        <p14:creationId xmlns:p14="http://schemas.microsoft.com/office/powerpoint/2010/main" val="2014228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5706179-74E7-48DF-B7E3-0DA49E9D0162}" type="slidenum">
              <a:rPr lang="de-DE" smtClean="0"/>
              <a:t>23</a:t>
            </a:fld>
            <a:endParaRPr lang="de-DE"/>
          </a:p>
        </p:txBody>
      </p:sp>
    </p:spTree>
    <p:extLst>
      <p:ext uri="{BB962C8B-B14F-4D97-AF65-F5344CB8AC3E}">
        <p14:creationId xmlns:p14="http://schemas.microsoft.com/office/powerpoint/2010/main" val="4133980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5706179-74E7-48DF-B7E3-0DA49E9D0162}" type="slidenum">
              <a:rPr lang="de-DE" smtClean="0"/>
              <a:t>24</a:t>
            </a:fld>
            <a:endParaRPr lang="de-DE"/>
          </a:p>
        </p:txBody>
      </p:sp>
    </p:spTree>
    <p:extLst>
      <p:ext uri="{BB962C8B-B14F-4D97-AF65-F5344CB8AC3E}">
        <p14:creationId xmlns:p14="http://schemas.microsoft.com/office/powerpoint/2010/main" val="576127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5706179-74E7-48DF-B7E3-0DA49E9D0162}" type="slidenum">
              <a:rPr lang="de-DE" smtClean="0"/>
              <a:t>25</a:t>
            </a:fld>
            <a:endParaRPr lang="de-DE"/>
          </a:p>
        </p:txBody>
      </p:sp>
    </p:spTree>
    <p:extLst>
      <p:ext uri="{BB962C8B-B14F-4D97-AF65-F5344CB8AC3E}">
        <p14:creationId xmlns:p14="http://schemas.microsoft.com/office/powerpoint/2010/main" val="3243452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509" indent="-228509">
              <a:buAutoNum type="arabicPeriod"/>
            </a:pPr>
            <a:endParaRPr lang="de-DE" dirty="0"/>
          </a:p>
        </p:txBody>
      </p:sp>
      <p:sp>
        <p:nvSpPr>
          <p:cNvPr id="4" name="Foliennummernplatzhalter 3"/>
          <p:cNvSpPr>
            <a:spLocks noGrp="1"/>
          </p:cNvSpPr>
          <p:nvPr>
            <p:ph type="sldNum" sz="quarter" idx="5"/>
          </p:nvPr>
        </p:nvSpPr>
        <p:spPr/>
        <p:txBody>
          <a:bodyPr/>
          <a:lstStyle/>
          <a:p>
            <a:fld id="{55706179-74E7-48DF-B7E3-0DA49E9D0162}" type="slidenum">
              <a:rPr lang="de-DE" smtClean="0"/>
              <a:t>26</a:t>
            </a:fld>
            <a:endParaRPr lang="de-DE"/>
          </a:p>
        </p:txBody>
      </p:sp>
    </p:spTree>
    <p:extLst>
      <p:ext uri="{BB962C8B-B14F-4D97-AF65-F5344CB8AC3E}">
        <p14:creationId xmlns:p14="http://schemas.microsoft.com/office/powerpoint/2010/main" val="174256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5706179-74E7-48DF-B7E3-0DA49E9D0162}" type="slidenum">
              <a:rPr lang="de-DE" smtClean="0"/>
              <a:t>27</a:t>
            </a:fld>
            <a:endParaRPr lang="de-DE"/>
          </a:p>
        </p:txBody>
      </p:sp>
    </p:spTree>
    <p:extLst>
      <p:ext uri="{BB962C8B-B14F-4D97-AF65-F5344CB8AC3E}">
        <p14:creationId xmlns:p14="http://schemas.microsoft.com/office/powerpoint/2010/main" val="7817163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5706179-74E7-48DF-B7E3-0DA49E9D0162}" type="slidenum">
              <a:rPr lang="de-DE" smtClean="0"/>
              <a:t>28</a:t>
            </a:fld>
            <a:endParaRPr lang="de-DE"/>
          </a:p>
        </p:txBody>
      </p:sp>
    </p:spTree>
    <p:extLst>
      <p:ext uri="{BB962C8B-B14F-4D97-AF65-F5344CB8AC3E}">
        <p14:creationId xmlns:p14="http://schemas.microsoft.com/office/powerpoint/2010/main" val="2190905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5706179-74E7-48DF-B7E3-0DA49E9D0162}" type="slidenum">
              <a:rPr lang="de-DE" smtClean="0"/>
              <a:t>3</a:t>
            </a:fld>
            <a:endParaRPr lang="de-DE"/>
          </a:p>
        </p:txBody>
      </p:sp>
    </p:spTree>
    <p:extLst>
      <p:ext uri="{BB962C8B-B14F-4D97-AF65-F5344CB8AC3E}">
        <p14:creationId xmlns:p14="http://schemas.microsoft.com/office/powerpoint/2010/main" val="617225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5706179-74E7-48DF-B7E3-0DA49E9D0162}" type="slidenum">
              <a:rPr lang="de-DE" smtClean="0"/>
              <a:t>4</a:t>
            </a:fld>
            <a:endParaRPr lang="de-DE"/>
          </a:p>
        </p:txBody>
      </p:sp>
    </p:spTree>
    <p:extLst>
      <p:ext uri="{BB962C8B-B14F-4D97-AF65-F5344CB8AC3E}">
        <p14:creationId xmlns:p14="http://schemas.microsoft.com/office/powerpoint/2010/main" val="773942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5706179-74E7-48DF-B7E3-0DA49E9D0162}" type="slidenum">
              <a:rPr lang="de-DE" smtClean="0"/>
              <a:t>5</a:t>
            </a:fld>
            <a:endParaRPr lang="de-DE"/>
          </a:p>
        </p:txBody>
      </p:sp>
    </p:spTree>
    <p:extLst>
      <p:ext uri="{BB962C8B-B14F-4D97-AF65-F5344CB8AC3E}">
        <p14:creationId xmlns:p14="http://schemas.microsoft.com/office/powerpoint/2010/main" val="20643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5706179-74E7-48DF-B7E3-0DA49E9D0162}" type="slidenum">
              <a:rPr lang="de-DE" smtClean="0"/>
              <a:t>6</a:t>
            </a:fld>
            <a:endParaRPr lang="de-DE"/>
          </a:p>
        </p:txBody>
      </p:sp>
    </p:spTree>
    <p:extLst>
      <p:ext uri="{BB962C8B-B14F-4D97-AF65-F5344CB8AC3E}">
        <p14:creationId xmlns:p14="http://schemas.microsoft.com/office/powerpoint/2010/main" val="744258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5706179-74E7-48DF-B7E3-0DA49E9D0162}" type="slidenum">
              <a:rPr lang="de-DE" smtClean="0"/>
              <a:t>7</a:t>
            </a:fld>
            <a:endParaRPr lang="de-DE"/>
          </a:p>
        </p:txBody>
      </p:sp>
    </p:spTree>
    <p:extLst>
      <p:ext uri="{BB962C8B-B14F-4D97-AF65-F5344CB8AC3E}">
        <p14:creationId xmlns:p14="http://schemas.microsoft.com/office/powerpoint/2010/main" val="2321276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5706179-74E7-48DF-B7E3-0DA49E9D0162}" type="slidenum">
              <a:rPr lang="de-DE" smtClean="0"/>
              <a:t>8</a:t>
            </a:fld>
            <a:endParaRPr lang="de-DE"/>
          </a:p>
        </p:txBody>
      </p:sp>
    </p:spTree>
    <p:extLst>
      <p:ext uri="{BB962C8B-B14F-4D97-AF65-F5344CB8AC3E}">
        <p14:creationId xmlns:p14="http://schemas.microsoft.com/office/powerpoint/2010/main" val="1025458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Paritätische fordert die vollständige und zeitnahe Umsetzung der </a:t>
            </a:r>
            <a:r>
              <a:rPr lang="de-DE" dirty="0" err="1"/>
              <a:t>IstanbulKonvention</a:t>
            </a:r>
            <a:r>
              <a:rPr lang="de-DE" dirty="0"/>
              <a:t> für alle von häuslicher und/oder geschlechtsspezifischer Gewalt betroffenen Menschen, insbesondere Frauen und Kinder. Nach jahrzehntelanger politischer Diskussion ohne Ergebnis und anhaltend erschreckenden Zahlen von Gewalt betroffenen Menschen braucht es jetzt eine bundeseinheitliche bedarfsgerechte und einzelfallunabhängige Finanzierung des Gewaltschutzsystems in Form eines Bundesgesetzes, verbunden mit einem Rechtsanspruch auf Schutz und Hilfe bei geschlechtsbezogener und/oder häuslicher Gewalt. Frauenhausplätze, Beratungsstellen und Kriseneinrichtungen für alle von häuslicher und/oder geschlechtsspezifischer Gewalt betroffenen Menschen müssen ausgebaut sowie kostendeckend und kontinuierlich finanziert werden.</a:t>
            </a:r>
          </a:p>
        </p:txBody>
      </p:sp>
      <p:sp>
        <p:nvSpPr>
          <p:cNvPr id="4" name="Foliennummernplatzhalter 3"/>
          <p:cNvSpPr>
            <a:spLocks noGrp="1"/>
          </p:cNvSpPr>
          <p:nvPr>
            <p:ph type="sldNum" sz="quarter" idx="5"/>
          </p:nvPr>
        </p:nvSpPr>
        <p:spPr/>
        <p:txBody>
          <a:bodyPr/>
          <a:lstStyle/>
          <a:p>
            <a:fld id="{55706179-74E7-48DF-B7E3-0DA49E9D0162}" type="slidenum">
              <a:rPr lang="de-DE" smtClean="0"/>
              <a:t>9</a:t>
            </a:fld>
            <a:endParaRPr lang="de-DE"/>
          </a:p>
        </p:txBody>
      </p:sp>
    </p:spTree>
    <p:extLst>
      <p:ext uri="{BB962C8B-B14F-4D97-AF65-F5344CB8AC3E}">
        <p14:creationId xmlns:p14="http://schemas.microsoft.com/office/powerpoint/2010/main" val="285163442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8" name="Picture 4" descr="C:\Users\user13.NTBAG\Desktop\Öffentlichkeitsarbeit\200917_Hintergrund-1.jp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flipV="1">
            <a:off x="1" y="5118312"/>
            <a:ext cx="9143999" cy="1739688"/>
          </a:xfrm>
          <a:prstGeom prst="rect">
            <a:avLst/>
          </a:prstGeom>
          <a:noFill/>
          <a:extLst>
            <a:ext uri="{909E8E84-426E-40DD-AFC4-6F175D3DCCD1}">
              <a14:hiddenFill xmlns:a14="http://schemas.microsoft.com/office/drawing/2010/main">
                <a:solidFill>
                  <a:srgbClr val="FFFFFF"/>
                </a:solidFill>
              </a14:hiddenFill>
            </a:ext>
          </a:extLst>
        </p:spPr>
      </p:pic>
      <p:sp>
        <p:nvSpPr>
          <p:cNvPr id="9" name="Flussdiagramm: Manuelle Eingabe 11">
            <a:extLst>
              <a:ext uri="{FF2B5EF4-FFF2-40B4-BE49-F238E27FC236}">
                <a16:creationId xmlns:a16="http://schemas.microsoft.com/office/drawing/2014/main" id="{FF364A39-179F-4274-8C06-E27A90071964}"/>
              </a:ext>
            </a:extLst>
          </p:cNvPr>
          <p:cNvSpPr/>
          <p:nvPr userDrawn="1"/>
        </p:nvSpPr>
        <p:spPr>
          <a:xfrm>
            <a:off x="0" y="5921108"/>
            <a:ext cx="8820471" cy="96427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9"/>
              <a:gd name="connsiteY0" fmla="*/ 3176 h 10000"/>
              <a:gd name="connsiteX1" fmla="*/ 10009 w 10009"/>
              <a:gd name="connsiteY1" fmla="*/ 0 h 10000"/>
              <a:gd name="connsiteX2" fmla="*/ 10009 w 10009"/>
              <a:gd name="connsiteY2" fmla="*/ 10000 h 10000"/>
              <a:gd name="connsiteX3" fmla="*/ 9 w 10009"/>
              <a:gd name="connsiteY3" fmla="*/ 10000 h 10000"/>
              <a:gd name="connsiteX4" fmla="*/ 0 w 10009"/>
              <a:gd name="connsiteY4" fmla="*/ 3176 h 10000"/>
              <a:gd name="connsiteX0" fmla="*/ 0 w 10009"/>
              <a:gd name="connsiteY0" fmla="*/ 3176 h 10000"/>
              <a:gd name="connsiteX1" fmla="*/ 9945 w 10009"/>
              <a:gd name="connsiteY1" fmla="*/ 0 h 10000"/>
              <a:gd name="connsiteX2" fmla="*/ 10009 w 10009"/>
              <a:gd name="connsiteY2" fmla="*/ 10000 h 10000"/>
              <a:gd name="connsiteX3" fmla="*/ 9 w 10009"/>
              <a:gd name="connsiteY3" fmla="*/ 10000 h 10000"/>
              <a:gd name="connsiteX4" fmla="*/ 0 w 10009"/>
              <a:gd name="connsiteY4" fmla="*/ 3176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9" h="10000">
                <a:moveTo>
                  <a:pt x="0" y="3176"/>
                </a:moveTo>
                <a:lnTo>
                  <a:pt x="9945" y="0"/>
                </a:lnTo>
                <a:cubicBezTo>
                  <a:pt x="9966" y="3333"/>
                  <a:pt x="9988" y="6667"/>
                  <a:pt x="10009" y="10000"/>
                </a:cubicBezTo>
                <a:lnTo>
                  <a:pt x="9" y="10000"/>
                </a:lnTo>
                <a:cubicBezTo>
                  <a:pt x="6" y="7725"/>
                  <a:pt x="3" y="5451"/>
                  <a:pt x="0" y="3176"/>
                </a:cubicBezTo>
                <a:close/>
              </a:path>
            </a:pathLst>
          </a:cu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 name="Picture 2" descr="C:\Users\user13.NTBAG\Downloads\200917_Hintergrund-1.png"/>
          <p:cNvPicPr>
            <a:picLocks noChangeAspect="1" noChangeArrowheads="1"/>
          </p:cNvPicPr>
          <p:nvPr userDrawn="1"/>
        </p:nvPicPr>
        <p:blipFill>
          <a:blip r:embed="rId4">
            <a:extLst>
              <a:ext uri="{BEBA8EAE-BF5A-486C-A8C5-ECC9F3942E4B}">
                <a14:imgProps xmlns:a14="http://schemas.microsoft.com/office/drawing/2010/main">
                  <a14:imgLayer r:embed="rId5">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0" y="-25188"/>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1403648" y="2130425"/>
            <a:ext cx="6408712" cy="1470025"/>
          </a:xfrm>
          <a:prstGeom prst="rect">
            <a:avLst/>
          </a:prstGeom>
        </p:spPr>
        <p:txBody>
          <a:bodyPr/>
          <a:lstStyle>
            <a:lvl1pPr algn="l">
              <a:defRPr>
                <a:solidFill>
                  <a:schemeClr val="tx2">
                    <a:lumMod val="75000"/>
                  </a:schemeClr>
                </a:solidFill>
              </a:defRPr>
            </a:lvl1pPr>
          </a:lstStyle>
          <a:p>
            <a:r>
              <a:rPr lang="de-DE" dirty="0"/>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4" name="Datumsplatzhalter 3"/>
          <p:cNvSpPr>
            <a:spLocks noGrp="1"/>
          </p:cNvSpPr>
          <p:nvPr>
            <p:ph type="dt" sz="half" idx="10"/>
          </p:nvPr>
        </p:nvSpPr>
        <p:spPr/>
        <p:txBody>
          <a:bodyPr/>
          <a:lstStyle>
            <a:lvl1pPr>
              <a:defRPr>
                <a:solidFill>
                  <a:schemeClr val="bg1"/>
                </a:solidFill>
              </a:defRPr>
            </a:lvl1pPr>
          </a:lstStyle>
          <a:p>
            <a:fld id="{30BCA1D0-D86D-4E80-9313-7F4887401B00}" type="datetimeFigureOut">
              <a:rPr lang="de-DE" smtClean="0"/>
              <a:pPr/>
              <a:t>26.06.23</a:t>
            </a:fld>
            <a:endParaRPr lang="de-DE" dirty="0"/>
          </a:p>
        </p:txBody>
      </p:sp>
      <p:sp>
        <p:nvSpPr>
          <p:cNvPr id="5" name="Fußzeilenplatzhalter 4"/>
          <p:cNvSpPr>
            <a:spLocks noGrp="1"/>
          </p:cNvSpPr>
          <p:nvPr>
            <p:ph type="ftr" sz="quarter" idx="11"/>
          </p:nvPr>
        </p:nvSpPr>
        <p:spPr/>
        <p:txBody>
          <a:bodyPr/>
          <a:lstStyle>
            <a:lvl1pPr>
              <a:defRPr>
                <a:solidFill>
                  <a:schemeClr val="bg1"/>
                </a:solidFill>
              </a:defRPr>
            </a:lvl1pPr>
          </a:lstStyle>
          <a:p>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429C1C0F-200D-4D4D-8232-A95FC55DA31A}" type="slidenum">
              <a:rPr lang="de-DE" smtClean="0"/>
              <a:pPr/>
              <a:t>‹Nr.›</a:t>
            </a:fld>
            <a:endParaRPr lang="de-DE" dirty="0"/>
          </a:p>
        </p:txBody>
      </p:sp>
    </p:spTree>
    <p:extLst>
      <p:ext uri="{BB962C8B-B14F-4D97-AF65-F5344CB8AC3E}">
        <p14:creationId xmlns:p14="http://schemas.microsoft.com/office/powerpoint/2010/main" val="3500939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pic>
        <p:nvPicPr>
          <p:cNvPr id="7" name="Picture 2" descr="C:\Users\user13.NTBAG\Downloads\200917_Hintergrund-1.pn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0" y="-25188"/>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user13.NTBAG\Desktop\Öffentlichkeitsarbeit\200917_Hintergrund-1.jpg"/>
          <p:cNvPicPr>
            <a:picLocks noChangeAspect="1" noChangeArrowheads="1"/>
          </p:cNvPicPr>
          <p:nvPr userDrawn="1"/>
        </p:nvPicPr>
        <p:blipFill>
          <a:blip r:embed="rId4">
            <a:extLst>
              <a:ext uri="{BEBA8EAE-BF5A-486C-A8C5-ECC9F3942E4B}">
                <a14:imgProps xmlns:a14="http://schemas.microsoft.com/office/drawing/2010/main">
                  <a14:imgLayer r:embed="rId5">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flipV="1">
            <a:off x="1" y="5118312"/>
            <a:ext cx="9143999" cy="1739688"/>
          </a:xfrm>
          <a:prstGeom prst="rect">
            <a:avLst/>
          </a:prstGeom>
          <a:noFill/>
          <a:extLst>
            <a:ext uri="{909E8E84-426E-40DD-AFC4-6F175D3DCCD1}">
              <a14:hiddenFill xmlns:a14="http://schemas.microsoft.com/office/drawing/2010/main">
                <a:solidFill>
                  <a:srgbClr val="FFFFFF"/>
                </a:solidFill>
              </a14:hiddenFill>
            </a:ext>
          </a:extLst>
        </p:spPr>
      </p:pic>
      <p:sp>
        <p:nvSpPr>
          <p:cNvPr id="10" name="Flussdiagramm: Manuelle Eingabe 11">
            <a:extLst>
              <a:ext uri="{FF2B5EF4-FFF2-40B4-BE49-F238E27FC236}">
                <a16:creationId xmlns:a16="http://schemas.microsoft.com/office/drawing/2014/main" id="{FF364A39-179F-4274-8C06-E27A90071964}"/>
              </a:ext>
            </a:extLst>
          </p:cNvPr>
          <p:cNvSpPr/>
          <p:nvPr userDrawn="1"/>
        </p:nvSpPr>
        <p:spPr>
          <a:xfrm>
            <a:off x="0" y="5921108"/>
            <a:ext cx="8820471" cy="96427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9"/>
              <a:gd name="connsiteY0" fmla="*/ 3176 h 10000"/>
              <a:gd name="connsiteX1" fmla="*/ 10009 w 10009"/>
              <a:gd name="connsiteY1" fmla="*/ 0 h 10000"/>
              <a:gd name="connsiteX2" fmla="*/ 10009 w 10009"/>
              <a:gd name="connsiteY2" fmla="*/ 10000 h 10000"/>
              <a:gd name="connsiteX3" fmla="*/ 9 w 10009"/>
              <a:gd name="connsiteY3" fmla="*/ 10000 h 10000"/>
              <a:gd name="connsiteX4" fmla="*/ 0 w 10009"/>
              <a:gd name="connsiteY4" fmla="*/ 3176 h 10000"/>
              <a:gd name="connsiteX0" fmla="*/ 0 w 10009"/>
              <a:gd name="connsiteY0" fmla="*/ 3176 h 10000"/>
              <a:gd name="connsiteX1" fmla="*/ 9945 w 10009"/>
              <a:gd name="connsiteY1" fmla="*/ 0 h 10000"/>
              <a:gd name="connsiteX2" fmla="*/ 10009 w 10009"/>
              <a:gd name="connsiteY2" fmla="*/ 10000 h 10000"/>
              <a:gd name="connsiteX3" fmla="*/ 9 w 10009"/>
              <a:gd name="connsiteY3" fmla="*/ 10000 h 10000"/>
              <a:gd name="connsiteX4" fmla="*/ 0 w 10009"/>
              <a:gd name="connsiteY4" fmla="*/ 3176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9" h="10000">
                <a:moveTo>
                  <a:pt x="0" y="3176"/>
                </a:moveTo>
                <a:lnTo>
                  <a:pt x="9945" y="0"/>
                </a:lnTo>
                <a:cubicBezTo>
                  <a:pt x="9966" y="3333"/>
                  <a:pt x="9988" y="6667"/>
                  <a:pt x="10009" y="10000"/>
                </a:cubicBezTo>
                <a:lnTo>
                  <a:pt x="9" y="10000"/>
                </a:lnTo>
                <a:cubicBezTo>
                  <a:pt x="6" y="7725"/>
                  <a:pt x="3" y="5451"/>
                  <a:pt x="0" y="3176"/>
                </a:cubicBezTo>
                <a:close/>
              </a:path>
            </a:pathLst>
          </a:cu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solidFill>
                  <a:schemeClr val="bg1"/>
                </a:solidFill>
              </a:defRPr>
            </a:lvl1pPr>
          </a:lstStyle>
          <a:p>
            <a:fld id="{30BCA1D0-D86D-4E80-9313-7F4887401B00}" type="datetimeFigureOut">
              <a:rPr lang="de-DE" smtClean="0"/>
              <a:pPr/>
              <a:t>26.06.23</a:t>
            </a:fld>
            <a:endParaRPr lang="de-DE" dirty="0"/>
          </a:p>
        </p:txBody>
      </p:sp>
      <p:sp>
        <p:nvSpPr>
          <p:cNvPr id="5" name="Fußzeilenplatzhalter 4"/>
          <p:cNvSpPr>
            <a:spLocks noGrp="1"/>
          </p:cNvSpPr>
          <p:nvPr>
            <p:ph type="ftr" sz="quarter" idx="11"/>
          </p:nvPr>
        </p:nvSpPr>
        <p:spPr/>
        <p:txBody>
          <a:bodyPr/>
          <a:lstStyle>
            <a:lvl1pPr>
              <a:defRPr>
                <a:solidFill>
                  <a:schemeClr val="bg1"/>
                </a:solidFill>
              </a:defRPr>
            </a:lvl1pPr>
          </a:lstStyle>
          <a:p>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429C1C0F-200D-4D4D-8232-A95FC55DA31A}" type="slidenum">
              <a:rPr lang="de-DE" smtClean="0"/>
              <a:pPr/>
              <a:t>‹Nr.›</a:t>
            </a:fld>
            <a:endParaRPr lang="de-DE" dirty="0"/>
          </a:p>
        </p:txBody>
      </p:sp>
      <p:sp>
        <p:nvSpPr>
          <p:cNvPr id="9" name="Titel 1"/>
          <p:cNvSpPr txBox="1">
            <a:spLocks/>
          </p:cNvSpPr>
          <p:nvPr userDrawn="1"/>
        </p:nvSpPr>
        <p:spPr>
          <a:xfrm>
            <a:off x="457200" y="274638"/>
            <a:ext cx="519492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algn="l"/>
            <a:r>
              <a:rPr lang="de-DE" dirty="0">
                <a:solidFill>
                  <a:schemeClr val="tx2">
                    <a:lumMod val="75000"/>
                  </a:schemeClr>
                </a:solidFill>
              </a:rPr>
              <a:t>Titelmasterformat durch Klicken bearbeiten</a:t>
            </a:r>
          </a:p>
        </p:txBody>
      </p:sp>
    </p:spTree>
    <p:extLst>
      <p:ext uri="{BB962C8B-B14F-4D97-AF65-F5344CB8AC3E}">
        <p14:creationId xmlns:p14="http://schemas.microsoft.com/office/powerpoint/2010/main" val="1776476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pic>
        <p:nvPicPr>
          <p:cNvPr id="7" name="Picture 2" descr="C:\Users\user13.NTBAG\Downloads\200917_Hintergrund-1.pn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0" y="-25188"/>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user13.NTBAG\Desktop\Öffentlichkeitsarbeit\200917_Hintergrund-1.jpg"/>
          <p:cNvPicPr>
            <a:picLocks noChangeAspect="1" noChangeArrowheads="1"/>
          </p:cNvPicPr>
          <p:nvPr userDrawn="1"/>
        </p:nvPicPr>
        <p:blipFill>
          <a:blip r:embed="rId4">
            <a:extLst>
              <a:ext uri="{BEBA8EAE-BF5A-486C-A8C5-ECC9F3942E4B}">
                <a14:imgProps xmlns:a14="http://schemas.microsoft.com/office/drawing/2010/main">
                  <a14:imgLayer r:embed="rId5">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flipV="1">
            <a:off x="1" y="5118312"/>
            <a:ext cx="9143999" cy="1739688"/>
          </a:xfrm>
          <a:prstGeom prst="rect">
            <a:avLst/>
          </a:prstGeom>
          <a:noFill/>
          <a:extLst>
            <a:ext uri="{909E8E84-426E-40DD-AFC4-6F175D3DCCD1}">
              <a14:hiddenFill xmlns:a14="http://schemas.microsoft.com/office/drawing/2010/main">
                <a:solidFill>
                  <a:srgbClr val="FFFFFF"/>
                </a:solidFill>
              </a14:hiddenFill>
            </a:ext>
          </a:extLst>
        </p:spPr>
      </p:pic>
      <p:sp>
        <p:nvSpPr>
          <p:cNvPr id="9" name="Flussdiagramm: Manuelle Eingabe 11">
            <a:extLst>
              <a:ext uri="{FF2B5EF4-FFF2-40B4-BE49-F238E27FC236}">
                <a16:creationId xmlns:a16="http://schemas.microsoft.com/office/drawing/2014/main" id="{FF364A39-179F-4274-8C06-E27A90071964}"/>
              </a:ext>
            </a:extLst>
          </p:cNvPr>
          <p:cNvSpPr/>
          <p:nvPr userDrawn="1"/>
        </p:nvSpPr>
        <p:spPr>
          <a:xfrm>
            <a:off x="0" y="5921108"/>
            <a:ext cx="8820471" cy="96427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9"/>
              <a:gd name="connsiteY0" fmla="*/ 3176 h 10000"/>
              <a:gd name="connsiteX1" fmla="*/ 10009 w 10009"/>
              <a:gd name="connsiteY1" fmla="*/ 0 h 10000"/>
              <a:gd name="connsiteX2" fmla="*/ 10009 w 10009"/>
              <a:gd name="connsiteY2" fmla="*/ 10000 h 10000"/>
              <a:gd name="connsiteX3" fmla="*/ 9 w 10009"/>
              <a:gd name="connsiteY3" fmla="*/ 10000 h 10000"/>
              <a:gd name="connsiteX4" fmla="*/ 0 w 10009"/>
              <a:gd name="connsiteY4" fmla="*/ 3176 h 10000"/>
              <a:gd name="connsiteX0" fmla="*/ 0 w 10009"/>
              <a:gd name="connsiteY0" fmla="*/ 3176 h 10000"/>
              <a:gd name="connsiteX1" fmla="*/ 9945 w 10009"/>
              <a:gd name="connsiteY1" fmla="*/ 0 h 10000"/>
              <a:gd name="connsiteX2" fmla="*/ 10009 w 10009"/>
              <a:gd name="connsiteY2" fmla="*/ 10000 h 10000"/>
              <a:gd name="connsiteX3" fmla="*/ 9 w 10009"/>
              <a:gd name="connsiteY3" fmla="*/ 10000 h 10000"/>
              <a:gd name="connsiteX4" fmla="*/ 0 w 10009"/>
              <a:gd name="connsiteY4" fmla="*/ 3176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9" h="10000">
                <a:moveTo>
                  <a:pt x="0" y="3176"/>
                </a:moveTo>
                <a:lnTo>
                  <a:pt x="9945" y="0"/>
                </a:lnTo>
                <a:cubicBezTo>
                  <a:pt x="9966" y="3333"/>
                  <a:pt x="9988" y="6667"/>
                  <a:pt x="10009" y="10000"/>
                </a:cubicBezTo>
                <a:lnTo>
                  <a:pt x="9" y="10000"/>
                </a:lnTo>
                <a:cubicBezTo>
                  <a:pt x="6" y="7725"/>
                  <a:pt x="3" y="5451"/>
                  <a:pt x="0" y="3176"/>
                </a:cubicBezTo>
                <a:close/>
              </a:path>
            </a:pathLst>
          </a:cu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Vertikaler Titel 1"/>
          <p:cNvSpPr>
            <a:spLocks noGrp="1"/>
          </p:cNvSpPr>
          <p:nvPr>
            <p:ph type="title" orient="vert"/>
          </p:nvPr>
        </p:nvSpPr>
        <p:spPr>
          <a:xfrm>
            <a:off x="6629400" y="1052736"/>
            <a:ext cx="2057400" cy="5073427"/>
          </a:xfrm>
          <a:prstGeom prst="rect">
            <a:avLst/>
          </a:prstGeom>
        </p:spPr>
        <p:txBody>
          <a:bodyPr vert="eaVert"/>
          <a:lstStyle/>
          <a:p>
            <a:r>
              <a:rPr lang="de-DE" dirty="0"/>
              <a:t>Titelmasterformat durch Klicken bearbeiten</a:t>
            </a:r>
          </a:p>
        </p:txBody>
      </p:sp>
      <p:sp>
        <p:nvSpPr>
          <p:cNvPr id="3" name="Vertikaler Textplatzhalter 2"/>
          <p:cNvSpPr>
            <a:spLocks noGrp="1"/>
          </p:cNvSpPr>
          <p:nvPr>
            <p:ph type="body" orient="vert" idx="1"/>
          </p:nvPr>
        </p:nvSpPr>
        <p:spPr>
          <a:xfrm>
            <a:off x="457200" y="1052736"/>
            <a:ext cx="6019800" cy="5073427"/>
          </a:xfrm>
        </p:spPr>
        <p:txBody>
          <a:bodyPr vert="eaVert"/>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a:defRPr>
                <a:solidFill>
                  <a:schemeClr val="bg1"/>
                </a:solidFill>
              </a:defRPr>
            </a:lvl1pPr>
          </a:lstStyle>
          <a:p>
            <a:fld id="{30BCA1D0-D86D-4E80-9313-7F4887401B00}" type="datetimeFigureOut">
              <a:rPr lang="de-DE" smtClean="0"/>
              <a:pPr/>
              <a:t>26.06.23</a:t>
            </a:fld>
            <a:endParaRPr lang="de-DE" dirty="0"/>
          </a:p>
        </p:txBody>
      </p:sp>
      <p:sp>
        <p:nvSpPr>
          <p:cNvPr id="5" name="Fußzeilenplatzhalter 4"/>
          <p:cNvSpPr>
            <a:spLocks noGrp="1"/>
          </p:cNvSpPr>
          <p:nvPr>
            <p:ph type="ftr" sz="quarter" idx="11"/>
          </p:nvPr>
        </p:nvSpPr>
        <p:spPr/>
        <p:txBody>
          <a:bodyPr/>
          <a:lstStyle>
            <a:lvl1pPr>
              <a:defRPr>
                <a:solidFill>
                  <a:schemeClr val="bg1"/>
                </a:solidFill>
              </a:defRPr>
            </a:lvl1pPr>
          </a:lstStyle>
          <a:p>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429C1C0F-200D-4D4D-8232-A95FC55DA31A}" type="slidenum">
              <a:rPr lang="de-DE" smtClean="0"/>
              <a:pPr/>
              <a:t>‹Nr.›</a:t>
            </a:fld>
            <a:endParaRPr lang="de-DE" dirty="0"/>
          </a:p>
        </p:txBody>
      </p:sp>
    </p:spTree>
    <p:extLst>
      <p:ext uri="{BB962C8B-B14F-4D97-AF65-F5344CB8AC3E}">
        <p14:creationId xmlns:p14="http://schemas.microsoft.com/office/powerpoint/2010/main" val="889611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Pr>
        <a:solidFill>
          <a:schemeClr val="accent1"/>
        </a:solidFill>
        <a:effectLst/>
      </p:bgPr>
    </p:bg>
    <p:spTree>
      <p:nvGrpSpPr>
        <p:cNvPr id="1" name=""/>
        <p:cNvGrpSpPr/>
        <p:nvPr/>
      </p:nvGrpSpPr>
      <p:grpSpPr>
        <a:xfrm>
          <a:off x="0" y="0"/>
          <a:ext cx="0" cy="0"/>
          <a:chOff x="0" y="0"/>
          <a:chExt cx="0" cy="0"/>
        </a:xfrm>
      </p:grpSpPr>
      <p:pic>
        <p:nvPicPr>
          <p:cNvPr id="8" name="Picture 4" descr="C:\Users\user13.NTBAG\Desktop\Öffentlichkeitsarbeit\200917_Hintergrund-1.jp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flipV="1">
            <a:off x="1" y="5118312"/>
            <a:ext cx="9143999" cy="1739688"/>
          </a:xfrm>
          <a:prstGeom prst="rect">
            <a:avLst/>
          </a:prstGeom>
          <a:noFill/>
          <a:extLst>
            <a:ext uri="{909E8E84-426E-40DD-AFC4-6F175D3DCCD1}">
              <a14:hiddenFill xmlns:a14="http://schemas.microsoft.com/office/drawing/2010/main">
                <a:solidFill>
                  <a:srgbClr val="FFFFFF"/>
                </a:solidFill>
              </a14:hiddenFill>
            </a:ext>
          </a:extLst>
        </p:spPr>
      </p:pic>
      <p:sp>
        <p:nvSpPr>
          <p:cNvPr id="9" name="Flussdiagramm: Manuelle Eingabe 11">
            <a:extLst>
              <a:ext uri="{FF2B5EF4-FFF2-40B4-BE49-F238E27FC236}">
                <a16:creationId xmlns:a16="http://schemas.microsoft.com/office/drawing/2014/main" id="{FF364A39-179F-4274-8C06-E27A90071964}"/>
              </a:ext>
            </a:extLst>
          </p:cNvPr>
          <p:cNvSpPr/>
          <p:nvPr userDrawn="1"/>
        </p:nvSpPr>
        <p:spPr>
          <a:xfrm>
            <a:off x="0" y="5921108"/>
            <a:ext cx="8820471" cy="96427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9"/>
              <a:gd name="connsiteY0" fmla="*/ 3176 h 10000"/>
              <a:gd name="connsiteX1" fmla="*/ 10009 w 10009"/>
              <a:gd name="connsiteY1" fmla="*/ 0 h 10000"/>
              <a:gd name="connsiteX2" fmla="*/ 10009 w 10009"/>
              <a:gd name="connsiteY2" fmla="*/ 10000 h 10000"/>
              <a:gd name="connsiteX3" fmla="*/ 9 w 10009"/>
              <a:gd name="connsiteY3" fmla="*/ 10000 h 10000"/>
              <a:gd name="connsiteX4" fmla="*/ 0 w 10009"/>
              <a:gd name="connsiteY4" fmla="*/ 3176 h 10000"/>
              <a:gd name="connsiteX0" fmla="*/ 0 w 10009"/>
              <a:gd name="connsiteY0" fmla="*/ 3176 h 10000"/>
              <a:gd name="connsiteX1" fmla="*/ 9945 w 10009"/>
              <a:gd name="connsiteY1" fmla="*/ 0 h 10000"/>
              <a:gd name="connsiteX2" fmla="*/ 10009 w 10009"/>
              <a:gd name="connsiteY2" fmla="*/ 10000 h 10000"/>
              <a:gd name="connsiteX3" fmla="*/ 9 w 10009"/>
              <a:gd name="connsiteY3" fmla="*/ 10000 h 10000"/>
              <a:gd name="connsiteX4" fmla="*/ 0 w 10009"/>
              <a:gd name="connsiteY4" fmla="*/ 3176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9" h="10000">
                <a:moveTo>
                  <a:pt x="0" y="3176"/>
                </a:moveTo>
                <a:lnTo>
                  <a:pt x="9945" y="0"/>
                </a:lnTo>
                <a:cubicBezTo>
                  <a:pt x="9966" y="3333"/>
                  <a:pt x="9988" y="6667"/>
                  <a:pt x="10009" y="10000"/>
                </a:cubicBezTo>
                <a:lnTo>
                  <a:pt x="9" y="10000"/>
                </a:lnTo>
                <a:cubicBezTo>
                  <a:pt x="6" y="7725"/>
                  <a:pt x="3" y="5451"/>
                  <a:pt x="0" y="3176"/>
                </a:cubicBezTo>
                <a:close/>
              </a:path>
            </a:pathLst>
          </a:cu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 name="Picture 2" descr="C:\Users\user13.NTBAG\Downloads\200917_Hintergrund-1.png"/>
          <p:cNvPicPr>
            <a:picLocks noChangeAspect="1" noChangeArrowheads="1"/>
          </p:cNvPicPr>
          <p:nvPr userDrawn="1"/>
        </p:nvPicPr>
        <p:blipFill>
          <a:blip r:embed="rId4">
            <a:extLst>
              <a:ext uri="{BEBA8EAE-BF5A-486C-A8C5-ECC9F3942E4B}">
                <a14:imgProps xmlns:a14="http://schemas.microsoft.com/office/drawing/2010/main">
                  <a14:imgLayer r:embed="rId5">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0" y="-25188"/>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457200" y="274638"/>
            <a:ext cx="5194920" cy="562074"/>
          </a:xfrm>
          <a:prstGeom prst="rect">
            <a:avLst/>
          </a:prstGeom>
        </p:spPr>
        <p:txBody>
          <a:bodyPr>
            <a:noAutofit/>
          </a:bodyPr>
          <a:lstStyle>
            <a:lvl1pPr algn="l">
              <a:defRPr sz="2800">
                <a:solidFill>
                  <a:schemeClr val="tx2">
                    <a:lumMod val="75000"/>
                  </a:schemeClr>
                </a:solidFill>
              </a:defRPr>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solidFill>
                  <a:schemeClr val="bg1"/>
                </a:solidFill>
              </a:defRPr>
            </a:lvl1pPr>
          </a:lstStyle>
          <a:p>
            <a:fld id="{30BCA1D0-D86D-4E80-9313-7F4887401B00}" type="datetimeFigureOut">
              <a:rPr lang="de-DE" smtClean="0"/>
              <a:pPr/>
              <a:t>26.06.23</a:t>
            </a:fld>
            <a:endParaRPr lang="de-DE" dirty="0"/>
          </a:p>
        </p:txBody>
      </p:sp>
      <p:sp>
        <p:nvSpPr>
          <p:cNvPr id="5" name="Fußzeilenplatzhalter 4"/>
          <p:cNvSpPr>
            <a:spLocks noGrp="1"/>
          </p:cNvSpPr>
          <p:nvPr>
            <p:ph type="ftr" sz="quarter" idx="11"/>
          </p:nvPr>
        </p:nvSpPr>
        <p:spPr/>
        <p:txBody>
          <a:bodyPr/>
          <a:lstStyle>
            <a:lvl1pPr>
              <a:defRPr>
                <a:solidFill>
                  <a:schemeClr val="bg1"/>
                </a:solidFill>
              </a:defRPr>
            </a:lvl1pPr>
          </a:lstStyle>
          <a:p>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429C1C0F-200D-4D4D-8232-A95FC55DA31A}" type="slidenum">
              <a:rPr lang="de-DE" smtClean="0"/>
              <a:pPr/>
              <a:t>‹Nr.›</a:t>
            </a:fld>
            <a:endParaRPr lang="de-DE" dirty="0"/>
          </a:p>
        </p:txBody>
      </p:sp>
    </p:spTree>
    <p:extLst>
      <p:ext uri="{BB962C8B-B14F-4D97-AF65-F5344CB8AC3E}">
        <p14:creationId xmlns:p14="http://schemas.microsoft.com/office/powerpoint/2010/main" val="666810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pic>
        <p:nvPicPr>
          <p:cNvPr id="8" name="Picture 4" descr="C:\Users\user13.NTBAG\Desktop\Öffentlichkeitsarbeit\200917_Hintergrund-1.jp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flipV="1">
            <a:off x="1" y="5118312"/>
            <a:ext cx="9180512" cy="1739688"/>
          </a:xfrm>
          <a:prstGeom prst="rect">
            <a:avLst/>
          </a:prstGeom>
          <a:noFill/>
          <a:extLst>
            <a:ext uri="{909E8E84-426E-40DD-AFC4-6F175D3DCCD1}">
              <a14:hiddenFill xmlns:a14="http://schemas.microsoft.com/office/drawing/2010/main">
                <a:solidFill>
                  <a:srgbClr val="FFFFFF"/>
                </a:solidFill>
              </a14:hiddenFill>
            </a:ext>
          </a:extLst>
        </p:spPr>
      </p:pic>
      <p:sp>
        <p:nvSpPr>
          <p:cNvPr id="9" name="Flussdiagramm: Manuelle Eingabe 11">
            <a:extLst>
              <a:ext uri="{FF2B5EF4-FFF2-40B4-BE49-F238E27FC236}">
                <a16:creationId xmlns:a16="http://schemas.microsoft.com/office/drawing/2014/main" id="{FF364A39-179F-4274-8C06-E27A90071964}"/>
              </a:ext>
            </a:extLst>
          </p:cNvPr>
          <p:cNvSpPr/>
          <p:nvPr userDrawn="1"/>
        </p:nvSpPr>
        <p:spPr>
          <a:xfrm>
            <a:off x="0" y="5921108"/>
            <a:ext cx="8820471" cy="96427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9"/>
              <a:gd name="connsiteY0" fmla="*/ 3176 h 10000"/>
              <a:gd name="connsiteX1" fmla="*/ 10009 w 10009"/>
              <a:gd name="connsiteY1" fmla="*/ 0 h 10000"/>
              <a:gd name="connsiteX2" fmla="*/ 10009 w 10009"/>
              <a:gd name="connsiteY2" fmla="*/ 10000 h 10000"/>
              <a:gd name="connsiteX3" fmla="*/ 9 w 10009"/>
              <a:gd name="connsiteY3" fmla="*/ 10000 h 10000"/>
              <a:gd name="connsiteX4" fmla="*/ 0 w 10009"/>
              <a:gd name="connsiteY4" fmla="*/ 3176 h 10000"/>
              <a:gd name="connsiteX0" fmla="*/ 0 w 10009"/>
              <a:gd name="connsiteY0" fmla="*/ 3176 h 10000"/>
              <a:gd name="connsiteX1" fmla="*/ 9945 w 10009"/>
              <a:gd name="connsiteY1" fmla="*/ 0 h 10000"/>
              <a:gd name="connsiteX2" fmla="*/ 10009 w 10009"/>
              <a:gd name="connsiteY2" fmla="*/ 10000 h 10000"/>
              <a:gd name="connsiteX3" fmla="*/ 9 w 10009"/>
              <a:gd name="connsiteY3" fmla="*/ 10000 h 10000"/>
              <a:gd name="connsiteX4" fmla="*/ 0 w 10009"/>
              <a:gd name="connsiteY4" fmla="*/ 3176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9" h="10000">
                <a:moveTo>
                  <a:pt x="0" y="3176"/>
                </a:moveTo>
                <a:lnTo>
                  <a:pt x="9945" y="0"/>
                </a:lnTo>
                <a:cubicBezTo>
                  <a:pt x="9966" y="3333"/>
                  <a:pt x="9988" y="6667"/>
                  <a:pt x="10009" y="10000"/>
                </a:cubicBezTo>
                <a:lnTo>
                  <a:pt x="9" y="10000"/>
                </a:lnTo>
                <a:cubicBezTo>
                  <a:pt x="6" y="7725"/>
                  <a:pt x="3" y="5451"/>
                  <a:pt x="0" y="3176"/>
                </a:cubicBezTo>
                <a:close/>
              </a:path>
            </a:pathLst>
          </a:cu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 name="Picture 2" descr="C:\Users\user13.NTBAG\Downloads\200917_Hintergrund-1.png"/>
          <p:cNvPicPr>
            <a:picLocks noChangeAspect="1" noChangeArrowheads="1"/>
          </p:cNvPicPr>
          <p:nvPr userDrawn="1"/>
        </p:nvPicPr>
        <p:blipFill>
          <a:blip r:embed="rId4">
            <a:extLst>
              <a:ext uri="{BEBA8EAE-BF5A-486C-A8C5-ECC9F3942E4B}">
                <a14:imgProps xmlns:a14="http://schemas.microsoft.com/office/drawing/2010/main">
                  <a14:imgLayer r:embed="rId5">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0" y="-25188"/>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solidFill>
                  <a:schemeClr val="tx2">
                    <a:lumMod val="75000"/>
                  </a:schemeClr>
                </a:solidFill>
              </a:defRPr>
            </a:lvl1pPr>
          </a:lstStyle>
          <a:p>
            <a:r>
              <a:rPr lang="de-DE" dirty="0"/>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Textmasterformat bearbeiten</a:t>
            </a:r>
          </a:p>
        </p:txBody>
      </p:sp>
      <p:sp>
        <p:nvSpPr>
          <p:cNvPr id="4" name="Datumsplatzhalter 3"/>
          <p:cNvSpPr>
            <a:spLocks noGrp="1"/>
          </p:cNvSpPr>
          <p:nvPr>
            <p:ph type="dt" sz="half" idx="10"/>
          </p:nvPr>
        </p:nvSpPr>
        <p:spPr/>
        <p:txBody>
          <a:bodyPr/>
          <a:lstStyle>
            <a:lvl1pPr>
              <a:defRPr>
                <a:solidFill>
                  <a:schemeClr val="bg1"/>
                </a:solidFill>
              </a:defRPr>
            </a:lvl1pPr>
          </a:lstStyle>
          <a:p>
            <a:fld id="{30BCA1D0-D86D-4E80-9313-7F4887401B00}" type="datetimeFigureOut">
              <a:rPr lang="de-DE" smtClean="0"/>
              <a:pPr/>
              <a:t>26.06.23</a:t>
            </a:fld>
            <a:endParaRPr lang="de-DE" dirty="0"/>
          </a:p>
        </p:txBody>
      </p:sp>
      <p:sp>
        <p:nvSpPr>
          <p:cNvPr id="5" name="Fußzeilenplatzhalter 4"/>
          <p:cNvSpPr>
            <a:spLocks noGrp="1"/>
          </p:cNvSpPr>
          <p:nvPr>
            <p:ph type="ftr" sz="quarter" idx="11"/>
          </p:nvPr>
        </p:nvSpPr>
        <p:spPr/>
        <p:txBody>
          <a:bodyPr/>
          <a:lstStyle>
            <a:lvl1pPr>
              <a:defRPr>
                <a:solidFill>
                  <a:schemeClr val="bg1"/>
                </a:solidFill>
              </a:defRPr>
            </a:lvl1pPr>
          </a:lstStyle>
          <a:p>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429C1C0F-200D-4D4D-8232-A95FC55DA31A}" type="slidenum">
              <a:rPr lang="de-DE" smtClean="0"/>
              <a:pPr/>
              <a:t>‹Nr.›</a:t>
            </a:fld>
            <a:endParaRPr lang="de-DE" dirty="0"/>
          </a:p>
        </p:txBody>
      </p:sp>
    </p:spTree>
    <p:extLst>
      <p:ext uri="{BB962C8B-B14F-4D97-AF65-F5344CB8AC3E}">
        <p14:creationId xmlns:p14="http://schemas.microsoft.com/office/powerpoint/2010/main" val="1121632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pic>
        <p:nvPicPr>
          <p:cNvPr id="9" name="Picture 4" descr="C:\Users\user13.NTBAG\Desktop\Öffentlichkeitsarbeit\200917_Hintergrund-1.jp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4000"/>
                    </a14:imgEffect>
                  </a14:imgLayer>
                </a14:imgProps>
              </a:ext>
              <a:ext uri="{28A0092B-C50C-407E-A947-70E740481C1C}">
                <a14:useLocalDpi xmlns:a14="http://schemas.microsoft.com/office/drawing/2010/main" val="0"/>
              </a:ext>
            </a:extLst>
          </a:blip>
          <a:srcRect/>
          <a:stretch>
            <a:fillRect/>
          </a:stretch>
        </p:blipFill>
        <p:spPr bwMode="auto">
          <a:xfrm flipV="1">
            <a:off x="1" y="5118312"/>
            <a:ext cx="9180511" cy="1739688"/>
          </a:xfrm>
          <a:prstGeom prst="rect">
            <a:avLst/>
          </a:prstGeom>
          <a:noFill/>
          <a:extLst>
            <a:ext uri="{909E8E84-426E-40DD-AFC4-6F175D3DCCD1}">
              <a14:hiddenFill xmlns:a14="http://schemas.microsoft.com/office/drawing/2010/main">
                <a:solidFill>
                  <a:srgbClr val="FFFFFF"/>
                </a:solidFill>
              </a14:hiddenFill>
            </a:ext>
          </a:extLst>
        </p:spPr>
      </p:pic>
      <p:sp>
        <p:nvSpPr>
          <p:cNvPr id="11" name="Flussdiagramm: Manuelle Eingabe 11">
            <a:extLst>
              <a:ext uri="{FF2B5EF4-FFF2-40B4-BE49-F238E27FC236}">
                <a16:creationId xmlns:a16="http://schemas.microsoft.com/office/drawing/2014/main" id="{FF364A39-179F-4274-8C06-E27A90071964}"/>
              </a:ext>
            </a:extLst>
          </p:cNvPr>
          <p:cNvSpPr/>
          <p:nvPr userDrawn="1"/>
        </p:nvSpPr>
        <p:spPr>
          <a:xfrm>
            <a:off x="0" y="5921108"/>
            <a:ext cx="8820471" cy="96427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9"/>
              <a:gd name="connsiteY0" fmla="*/ 3176 h 10000"/>
              <a:gd name="connsiteX1" fmla="*/ 10009 w 10009"/>
              <a:gd name="connsiteY1" fmla="*/ 0 h 10000"/>
              <a:gd name="connsiteX2" fmla="*/ 10009 w 10009"/>
              <a:gd name="connsiteY2" fmla="*/ 10000 h 10000"/>
              <a:gd name="connsiteX3" fmla="*/ 9 w 10009"/>
              <a:gd name="connsiteY3" fmla="*/ 10000 h 10000"/>
              <a:gd name="connsiteX4" fmla="*/ 0 w 10009"/>
              <a:gd name="connsiteY4" fmla="*/ 3176 h 10000"/>
              <a:gd name="connsiteX0" fmla="*/ 0 w 10009"/>
              <a:gd name="connsiteY0" fmla="*/ 3176 h 10000"/>
              <a:gd name="connsiteX1" fmla="*/ 9945 w 10009"/>
              <a:gd name="connsiteY1" fmla="*/ 0 h 10000"/>
              <a:gd name="connsiteX2" fmla="*/ 10009 w 10009"/>
              <a:gd name="connsiteY2" fmla="*/ 10000 h 10000"/>
              <a:gd name="connsiteX3" fmla="*/ 9 w 10009"/>
              <a:gd name="connsiteY3" fmla="*/ 10000 h 10000"/>
              <a:gd name="connsiteX4" fmla="*/ 0 w 10009"/>
              <a:gd name="connsiteY4" fmla="*/ 3176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9" h="10000">
                <a:moveTo>
                  <a:pt x="0" y="3176"/>
                </a:moveTo>
                <a:lnTo>
                  <a:pt x="9945" y="0"/>
                </a:lnTo>
                <a:cubicBezTo>
                  <a:pt x="9966" y="3333"/>
                  <a:pt x="9988" y="6667"/>
                  <a:pt x="10009" y="10000"/>
                </a:cubicBezTo>
                <a:lnTo>
                  <a:pt x="9" y="10000"/>
                </a:lnTo>
                <a:cubicBezTo>
                  <a:pt x="6" y="7725"/>
                  <a:pt x="3" y="5451"/>
                  <a:pt x="0" y="3176"/>
                </a:cubicBezTo>
                <a:close/>
              </a:path>
            </a:pathLst>
          </a:cu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Picture 2" descr="C:\Users\user13.NTBAG\Downloads\200917_Hintergrund-1.png"/>
          <p:cNvPicPr>
            <a:picLocks noChangeAspect="1" noChangeArrowheads="1"/>
          </p:cNvPicPr>
          <p:nvPr userDrawn="1"/>
        </p:nvPicPr>
        <p:blipFill>
          <a:blip r:embed="rId4">
            <a:extLst>
              <a:ext uri="{BEBA8EAE-BF5A-486C-A8C5-ECC9F3942E4B}">
                <a14:imgProps xmlns:a14="http://schemas.microsoft.com/office/drawing/2010/main">
                  <a14:imgLayer r:embed="rId5">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1" y="-27384"/>
            <a:ext cx="9180511"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solidFill>
                  <a:schemeClr val="bg1"/>
                </a:solidFill>
              </a:defRPr>
            </a:lvl1pPr>
          </a:lstStyle>
          <a:p>
            <a:fld id="{30BCA1D0-D86D-4E80-9313-7F4887401B00}" type="datetimeFigureOut">
              <a:rPr lang="de-DE" smtClean="0"/>
              <a:pPr/>
              <a:t>26.06.23</a:t>
            </a:fld>
            <a:endParaRPr lang="de-DE" dirty="0"/>
          </a:p>
        </p:txBody>
      </p:sp>
      <p:sp>
        <p:nvSpPr>
          <p:cNvPr id="6" name="Fußzeilenplatzhalter 5"/>
          <p:cNvSpPr>
            <a:spLocks noGrp="1"/>
          </p:cNvSpPr>
          <p:nvPr>
            <p:ph type="ftr" sz="quarter" idx="11"/>
          </p:nvPr>
        </p:nvSpPr>
        <p:spPr/>
        <p:txBody>
          <a:bodyPr/>
          <a:lstStyle>
            <a:lvl1pPr>
              <a:defRPr>
                <a:solidFill>
                  <a:schemeClr val="bg1"/>
                </a:solidFill>
              </a:defRPr>
            </a:lvl1pPr>
          </a:lstStyle>
          <a:p>
            <a:endParaRPr lang="de-DE" dirty="0"/>
          </a:p>
        </p:txBody>
      </p:sp>
      <p:sp>
        <p:nvSpPr>
          <p:cNvPr id="7" name="Foliennummernplatzhalter 6"/>
          <p:cNvSpPr>
            <a:spLocks noGrp="1"/>
          </p:cNvSpPr>
          <p:nvPr>
            <p:ph type="sldNum" sz="quarter" idx="12"/>
          </p:nvPr>
        </p:nvSpPr>
        <p:spPr/>
        <p:txBody>
          <a:bodyPr/>
          <a:lstStyle>
            <a:lvl1pPr>
              <a:defRPr>
                <a:solidFill>
                  <a:schemeClr val="bg1"/>
                </a:solidFill>
              </a:defRPr>
            </a:lvl1pPr>
          </a:lstStyle>
          <a:p>
            <a:fld id="{429C1C0F-200D-4D4D-8232-A95FC55DA31A}" type="slidenum">
              <a:rPr lang="de-DE" smtClean="0"/>
              <a:pPr/>
              <a:t>‹Nr.›</a:t>
            </a:fld>
            <a:endParaRPr lang="de-DE" dirty="0"/>
          </a:p>
        </p:txBody>
      </p:sp>
      <p:sp>
        <p:nvSpPr>
          <p:cNvPr id="10" name="Titel 1"/>
          <p:cNvSpPr txBox="1">
            <a:spLocks/>
          </p:cNvSpPr>
          <p:nvPr userDrawn="1"/>
        </p:nvSpPr>
        <p:spPr>
          <a:xfrm>
            <a:off x="457200" y="274638"/>
            <a:ext cx="519492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algn="l"/>
            <a:r>
              <a:rPr lang="de-DE" dirty="0">
                <a:solidFill>
                  <a:schemeClr val="tx2">
                    <a:lumMod val="75000"/>
                  </a:schemeClr>
                </a:solidFill>
              </a:rPr>
              <a:t>Titelmasterformat durch Klicken bearbeiten</a:t>
            </a:r>
          </a:p>
        </p:txBody>
      </p:sp>
    </p:spTree>
    <p:extLst>
      <p:ext uri="{BB962C8B-B14F-4D97-AF65-F5344CB8AC3E}">
        <p14:creationId xmlns:p14="http://schemas.microsoft.com/office/powerpoint/2010/main" val="1308870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pic>
        <p:nvPicPr>
          <p:cNvPr id="11" name="Picture 4" descr="C:\Users\user13.NTBAG\Desktop\Öffentlichkeitsarbeit\200917_Hintergrund-1.jp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flipV="1">
            <a:off x="1" y="5118312"/>
            <a:ext cx="9144000" cy="1739688"/>
          </a:xfrm>
          <a:prstGeom prst="rect">
            <a:avLst/>
          </a:prstGeom>
          <a:noFill/>
          <a:extLst>
            <a:ext uri="{909E8E84-426E-40DD-AFC4-6F175D3DCCD1}">
              <a14:hiddenFill xmlns:a14="http://schemas.microsoft.com/office/drawing/2010/main">
                <a:solidFill>
                  <a:srgbClr val="FFFFFF"/>
                </a:solidFill>
              </a14:hiddenFill>
            </a:ext>
          </a:extLst>
        </p:spPr>
      </p:pic>
      <p:sp>
        <p:nvSpPr>
          <p:cNvPr id="13" name="Flussdiagramm: Manuelle Eingabe 11">
            <a:extLst>
              <a:ext uri="{FF2B5EF4-FFF2-40B4-BE49-F238E27FC236}">
                <a16:creationId xmlns:a16="http://schemas.microsoft.com/office/drawing/2014/main" id="{FF364A39-179F-4274-8C06-E27A90071964}"/>
              </a:ext>
            </a:extLst>
          </p:cNvPr>
          <p:cNvSpPr/>
          <p:nvPr userDrawn="1"/>
        </p:nvSpPr>
        <p:spPr>
          <a:xfrm>
            <a:off x="0" y="5921108"/>
            <a:ext cx="8820471" cy="96427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9"/>
              <a:gd name="connsiteY0" fmla="*/ 3176 h 10000"/>
              <a:gd name="connsiteX1" fmla="*/ 10009 w 10009"/>
              <a:gd name="connsiteY1" fmla="*/ 0 h 10000"/>
              <a:gd name="connsiteX2" fmla="*/ 10009 w 10009"/>
              <a:gd name="connsiteY2" fmla="*/ 10000 h 10000"/>
              <a:gd name="connsiteX3" fmla="*/ 9 w 10009"/>
              <a:gd name="connsiteY3" fmla="*/ 10000 h 10000"/>
              <a:gd name="connsiteX4" fmla="*/ 0 w 10009"/>
              <a:gd name="connsiteY4" fmla="*/ 3176 h 10000"/>
              <a:gd name="connsiteX0" fmla="*/ 0 w 10009"/>
              <a:gd name="connsiteY0" fmla="*/ 3176 h 10000"/>
              <a:gd name="connsiteX1" fmla="*/ 9945 w 10009"/>
              <a:gd name="connsiteY1" fmla="*/ 0 h 10000"/>
              <a:gd name="connsiteX2" fmla="*/ 10009 w 10009"/>
              <a:gd name="connsiteY2" fmla="*/ 10000 h 10000"/>
              <a:gd name="connsiteX3" fmla="*/ 9 w 10009"/>
              <a:gd name="connsiteY3" fmla="*/ 10000 h 10000"/>
              <a:gd name="connsiteX4" fmla="*/ 0 w 10009"/>
              <a:gd name="connsiteY4" fmla="*/ 3176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9" h="10000">
                <a:moveTo>
                  <a:pt x="0" y="3176"/>
                </a:moveTo>
                <a:lnTo>
                  <a:pt x="9945" y="0"/>
                </a:lnTo>
                <a:cubicBezTo>
                  <a:pt x="9966" y="3333"/>
                  <a:pt x="9988" y="6667"/>
                  <a:pt x="10009" y="10000"/>
                </a:cubicBezTo>
                <a:lnTo>
                  <a:pt x="9" y="10000"/>
                </a:lnTo>
                <a:cubicBezTo>
                  <a:pt x="6" y="7725"/>
                  <a:pt x="3" y="5451"/>
                  <a:pt x="0" y="3176"/>
                </a:cubicBezTo>
                <a:close/>
              </a:path>
            </a:pathLst>
          </a:cu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 name="Picture 2" descr="C:\Users\user13.NTBAG\Downloads\200917_Hintergrund-1.png"/>
          <p:cNvPicPr>
            <a:picLocks noChangeAspect="1" noChangeArrowheads="1"/>
          </p:cNvPicPr>
          <p:nvPr userDrawn="1"/>
        </p:nvPicPr>
        <p:blipFill>
          <a:blip r:embed="rId4">
            <a:extLst>
              <a:ext uri="{BEBA8EAE-BF5A-486C-A8C5-ECC9F3942E4B}">
                <a14:imgProps xmlns:a14="http://schemas.microsoft.com/office/drawing/2010/main">
                  <a14:imgLayer r:embed="rId5">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0" y="-25188"/>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a:defRPr>
                <a:solidFill>
                  <a:schemeClr val="bg1"/>
                </a:solidFill>
              </a:defRPr>
            </a:lvl1pPr>
          </a:lstStyle>
          <a:p>
            <a:fld id="{30BCA1D0-D86D-4E80-9313-7F4887401B00}" type="datetimeFigureOut">
              <a:rPr lang="de-DE" smtClean="0"/>
              <a:pPr/>
              <a:t>26.06.23</a:t>
            </a:fld>
            <a:endParaRPr lang="de-DE" dirty="0"/>
          </a:p>
        </p:txBody>
      </p:sp>
      <p:sp>
        <p:nvSpPr>
          <p:cNvPr id="8" name="Fußzeilenplatzhalter 7"/>
          <p:cNvSpPr>
            <a:spLocks noGrp="1"/>
          </p:cNvSpPr>
          <p:nvPr>
            <p:ph type="ftr" sz="quarter" idx="11"/>
          </p:nvPr>
        </p:nvSpPr>
        <p:spPr/>
        <p:txBody>
          <a:bodyPr/>
          <a:lstStyle>
            <a:lvl1pPr>
              <a:defRPr>
                <a:solidFill>
                  <a:schemeClr val="bg1"/>
                </a:solidFill>
              </a:defRPr>
            </a:lvl1pPr>
          </a:lstStyle>
          <a:p>
            <a:endParaRPr lang="de-DE" dirty="0"/>
          </a:p>
        </p:txBody>
      </p:sp>
      <p:sp>
        <p:nvSpPr>
          <p:cNvPr id="9" name="Foliennummernplatzhalter 8"/>
          <p:cNvSpPr>
            <a:spLocks noGrp="1"/>
          </p:cNvSpPr>
          <p:nvPr>
            <p:ph type="sldNum" sz="quarter" idx="12"/>
          </p:nvPr>
        </p:nvSpPr>
        <p:spPr/>
        <p:txBody>
          <a:bodyPr/>
          <a:lstStyle>
            <a:lvl1pPr>
              <a:defRPr>
                <a:solidFill>
                  <a:schemeClr val="bg1"/>
                </a:solidFill>
              </a:defRPr>
            </a:lvl1pPr>
          </a:lstStyle>
          <a:p>
            <a:fld id="{429C1C0F-200D-4D4D-8232-A95FC55DA31A}" type="slidenum">
              <a:rPr lang="de-DE" smtClean="0"/>
              <a:pPr/>
              <a:t>‹Nr.›</a:t>
            </a:fld>
            <a:endParaRPr lang="de-DE" dirty="0"/>
          </a:p>
        </p:txBody>
      </p:sp>
      <p:sp>
        <p:nvSpPr>
          <p:cNvPr id="12" name="Titel 1"/>
          <p:cNvSpPr txBox="1">
            <a:spLocks/>
          </p:cNvSpPr>
          <p:nvPr userDrawn="1"/>
        </p:nvSpPr>
        <p:spPr>
          <a:xfrm>
            <a:off x="457200" y="274638"/>
            <a:ext cx="519492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algn="l"/>
            <a:r>
              <a:rPr lang="de-DE" dirty="0"/>
              <a:t>Titelmasterformat durch Klicken bearbeiten</a:t>
            </a:r>
          </a:p>
        </p:txBody>
      </p:sp>
    </p:spTree>
    <p:extLst>
      <p:ext uri="{BB962C8B-B14F-4D97-AF65-F5344CB8AC3E}">
        <p14:creationId xmlns:p14="http://schemas.microsoft.com/office/powerpoint/2010/main" val="3119161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pic>
        <p:nvPicPr>
          <p:cNvPr id="7" name="Picture 4" descr="C:\Users\user13.NTBAG\Desktop\Öffentlichkeitsarbeit\200917_Hintergrund-1.jp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flipV="1">
            <a:off x="1" y="5118312"/>
            <a:ext cx="9143999" cy="1739688"/>
          </a:xfrm>
          <a:prstGeom prst="rect">
            <a:avLst/>
          </a:prstGeom>
          <a:noFill/>
          <a:extLst>
            <a:ext uri="{909E8E84-426E-40DD-AFC4-6F175D3DCCD1}">
              <a14:hiddenFill xmlns:a14="http://schemas.microsoft.com/office/drawing/2010/main">
                <a:solidFill>
                  <a:srgbClr val="FFFFFF"/>
                </a:solidFill>
              </a14:hiddenFill>
            </a:ext>
          </a:extLst>
        </p:spPr>
      </p:pic>
      <p:sp>
        <p:nvSpPr>
          <p:cNvPr id="9" name="Flussdiagramm: Manuelle Eingabe 11">
            <a:extLst>
              <a:ext uri="{FF2B5EF4-FFF2-40B4-BE49-F238E27FC236}">
                <a16:creationId xmlns:a16="http://schemas.microsoft.com/office/drawing/2014/main" id="{FF364A39-179F-4274-8C06-E27A90071964}"/>
              </a:ext>
            </a:extLst>
          </p:cNvPr>
          <p:cNvSpPr/>
          <p:nvPr userDrawn="1"/>
        </p:nvSpPr>
        <p:spPr>
          <a:xfrm>
            <a:off x="0" y="5921108"/>
            <a:ext cx="8820471" cy="96427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9"/>
              <a:gd name="connsiteY0" fmla="*/ 3176 h 10000"/>
              <a:gd name="connsiteX1" fmla="*/ 10009 w 10009"/>
              <a:gd name="connsiteY1" fmla="*/ 0 h 10000"/>
              <a:gd name="connsiteX2" fmla="*/ 10009 w 10009"/>
              <a:gd name="connsiteY2" fmla="*/ 10000 h 10000"/>
              <a:gd name="connsiteX3" fmla="*/ 9 w 10009"/>
              <a:gd name="connsiteY3" fmla="*/ 10000 h 10000"/>
              <a:gd name="connsiteX4" fmla="*/ 0 w 10009"/>
              <a:gd name="connsiteY4" fmla="*/ 3176 h 10000"/>
              <a:gd name="connsiteX0" fmla="*/ 0 w 10009"/>
              <a:gd name="connsiteY0" fmla="*/ 3176 h 10000"/>
              <a:gd name="connsiteX1" fmla="*/ 9945 w 10009"/>
              <a:gd name="connsiteY1" fmla="*/ 0 h 10000"/>
              <a:gd name="connsiteX2" fmla="*/ 10009 w 10009"/>
              <a:gd name="connsiteY2" fmla="*/ 10000 h 10000"/>
              <a:gd name="connsiteX3" fmla="*/ 9 w 10009"/>
              <a:gd name="connsiteY3" fmla="*/ 10000 h 10000"/>
              <a:gd name="connsiteX4" fmla="*/ 0 w 10009"/>
              <a:gd name="connsiteY4" fmla="*/ 3176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9" h="10000">
                <a:moveTo>
                  <a:pt x="0" y="3176"/>
                </a:moveTo>
                <a:lnTo>
                  <a:pt x="9945" y="0"/>
                </a:lnTo>
                <a:cubicBezTo>
                  <a:pt x="9966" y="3333"/>
                  <a:pt x="9988" y="6667"/>
                  <a:pt x="10009" y="10000"/>
                </a:cubicBezTo>
                <a:lnTo>
                  <a:pt x="9" y="10000"/>
                </a:lnTo>
                <a:cubicBezTo>
                  <a:pt x="6" y="7725"/>
                  <a:pt x="3" y="5451"/>
                  <a:pt x="0" y="3176"/>
                </a:cubicBezTo>
                <a:close/>
              </a:path>
            </a:pathLst>
          </a:cu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Picture 2" descr="C:\Users\user13.NTBAG\Downloads\200917_Hintergrund-1.png"/>
          <p:cNvPicPr>
            <a:picLocks noChangeAspect="1" noChangeArrowheads="1"/>
          </p:cNvPicPr>
          <p:nvPr userDrawn="1"/>
        </p:nvPicPr>
        <p:blipFill>
          <a:blip r:embed="rId4">
            <a:extLst>
              <a:ext uri="{BEBA8EAE-BF5A-486C-A8C5-ECC9F3942E4B}">
                <a14:imgProps xmlns:a14="http://schemas.microsoft.com/office/drawing/2010/main">
                  <a14:imgLayer r:embed="rId5">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0" y="-25188"/>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Datumsplatzhalter 2"/>
          <p:cNvSpPr>
            <a:spLocks noGrp="1"/>
          </p:cNvSpPr>
          <p:nvPr>
            <p:ph type="dt" sz="half" idx="10"/>
          </p:nvPr>
        </p:nvSpPr>
        <p:spPr/>
        <p:txBody>
          <a:bodyPr/>
          <a:lstStyle>
            <a:lvl1pPr>
              <a:defRPr>
                <a:solidFill>
                  <a:schemeClr val="bg1"/>
                </a:solidFill>
              </a:defRPr>
            </a:lvl1pPr>
          </a:lstStyle>
          <a:p>
            <a:fld id="{30BCA1D0-D86D-4E80-9313-7F4887401B00}" type="datetimeFigureOut">
              <a:rPr lang="de-DE" smtClean="0"/>
              <a:pPr/>
              <a:t>26.06.23</a:t>
            </a:fld>
            <a:endParaRPr lang="de-DE" dirty="0"/>
          </a:p>
        </p:txBody>
      </p:sp>
      <p:sp>
        <p:nvSpPr>
          <p:cNvPr id="4" name="Fußzeilenplatzhalter 3"/>
          <p:cNvSpPr>
            <a:spLocks noGrp="1"/>
          </p:cNvSpPr>
          <p:nvPr>
            <p:ph type="ftr" sz="quarter" idx="11"/>
          </p:nvPr>
        </p:nvSpPr>
        <p:spPr/>
        <p:txBody>
          <a:bodyPr/>
          <a:lstStyle>
            <a:lvl1pPr>
              <a:defRPr>
                <a:solidFill>
                  <a:schemeClr val="bg1"/>
                </a:solidFill>
              </a:defRPr>
            </a:lvl1pPr>
          </a:lstStyle>
          <a:p>
            <a:endParaRPr lang="de-DE" dirty="0"/>
          </a:p>
        </p:txBody>
      </p:sp>
      <p:sp>
        <p:nvSpPr>
          <p:cNvPr id="5" name="Foliennummernplatzhalter 4"/>
          <p:cNvSpPr>
            <a:spLocks noGrp="1"/>
          </p:cNvSpPr>
          <p:nvPr>
            <p:ph type="sldNum" sz="quarter" idx="12"/>
          </p:nvPr>
        </p:nvSpPr>
        <p:spPr/>
        <p:txBody>
          <a:bodyPr/>
          <a:lstStyle>
            <a:lvl1pPr>
              <a:defRPr>
                <a:solidFill>
                  <a:schemeClr val="bg1"/>
                </a:solidFill>
              </a:defRPr>
            </a:lvl1pPr>
          </a:lstStyle>
          <a:p>
            <a:fld id="{429C1C0F-200D-4D4D-8232-A95FC55DA31A}" type="slidenum">
              <a:rPr lang="de-DE" smtClean="0"/>
              <a:pPr/>
              <a:t>‹Nr.›</a:t>
            </a:fld>
            <a:endParaRPr lang="de-DE" dirty="0"/>
          </a:p>
        </p:txBody>
      </p:sp>
      <p:sp>
        <p:nvSpPr>
          <p:cNvPr id="8" name="Titel 1"/>
          <p:cNvSpPr txBox="1">
            <a:spLocks/>
          </p:cNvSpPr>
          <p:nvPr userDrawn="1"/>
        </p:nvSpPr>
        <p:spPr>
          <a:xfrm>
            <a:off x="457200" y="274638"/>
            <a:ext cx="519492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algn="l"/>
            <a:r>
              <a:rPr lang="de-DE" dirty="0">
                <a:solidFill>
                  <a:schemeClr val="tx2">
                    <a:lumMod val="75000"/>
                  </a:schemeClr>
                </a:solidFill>
              </a:rPr>
              <a:t>Titelmasterformat durch Klicken bearbeiten</a:t>
            </a:r>
          </a:p>
        </p:txBody>
      </p:sp>
    </p:spTree>
    <p:extLst>
      <p:ext uri="{BB962C8B-B14F-4D97-AF65-F5344CB8AC3E}">
        <p14:creationId xmlns:p14="http://schemas.microsoft.com/office/powerpoint/2010/main" val="1600214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5" name="Picture 2" descr="C:\Users\user13.NTBAG\Downloads\200917_Hintergrund-1.pn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0" y="-25188"/>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user13.NTBAG\Desktop\Öffentlichkeitsarbeit\200917_Hintergrund-1.jpg"/>
          <p:cNvPicPr>
            <a:picLocks noChangeAspect="1" noChangeArrowheads="1"/>
          </p:cNvPicPr>
          <p:nvPr userDrawn="1"/>
        </p:nvPicPr>
        <p:blipFill>
          <a:blip r:embed="rId4">
            <a:extLst>
              <a:ext uri="{BEBA8EAE-BF5A-486C-A8C5-ECC9F3942E4B}">
                <a14:imgProps xmlns:a14="http://schemas.microsoft.com/office/drawing/2010/main">
                  <a14:imgLayer r:embed="rId5">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flipV="1">
            <a:off x="1" y="5118312"/>
            <a:ext cx="9143999" cy="1739688"/>
          </a:xfrm>
          <a:prstGeom prst="rect">
            <a:avLst/>
          </a:prstGeom>
          <a:noFill/>
          <a:extLst>
            <a:ext uri="{909E8E84-426E-40DD-AFC4-6F175D3DCCD1}">
              <a14:hiddenFill xmlns:a14="http://schemas.microsoft.com/office/drawing/2010/main">
                <a:solidFill>
                  <a:srgbClr val="FFFFFF"/>
                </a:solidFill>
              </a14:hiddenFill>
            </a:ext>
          </a:extLst>
        </p:spPr>
      </p:pic>
      <p:sp>
        <p:nvSpPr>
          <p:cNvPr id="7" name="Flussdiagramm: Manuelle Eingabe 11">
            <a:extLst>
              <a:ext uri="{FF2B5EF4-FFF2-40B4-BE49-F238E27FC236}">
                <a16:creationId xmlns:a16="http://schemas.microsoft.com/office/drawing/2014/main" id="{FF364A39-179F-4274-8C06-E27A90071964}"/>
              </a:ext>
            </a:extLst>
          </p:cNvPr>
          <p:cNvSpPr/>
          <p:nvPr userDrawn="1"/>
        </p:nvSpPr>
        <p:spPr>
          <a:xfrm>
            <a:off x="0" y="5921108"/>
            <a:ext cx="8820471" cy="96427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9"/>
              <a:gd name="connsiteY0" fmla="*/ 3176 h 10000"/>
              <a:gd name="connsiteX1" fmla="*/ 10009 w 10009"/>
              <a:gd name="connsiteY1" fmla="*/ 0 h 10000"/>
              <a:gd name="connsiteX2" fmla="*/ 10009 w 10009"/>
              <a:gd name="connsiteY2" fmla="*/ 10000 h 10000"/>
              <a:gd name="connsiteX3" fmla="*/ 9 w 10009"/>
              <a:gd name="connsiteY3" fmla="*/ 10000 h 10000"/>
              <a:gd name="connsiteX4" fmla="*/ 0 w 10009"/>
              <a:gd name="connsiteY4" fmla="*/ 3176 h 10000"/>
              <a:gd name="connsiteX0" fmla="*/ 0 w 10009"/>
              <a:gd name="connsiteY0" fmla="*/ 3176 h 10000"/>
              <a:gd name="connsiteX1" fmla="*/ 9945 w 10009"/>
              <a:gd name="connsiteY1" fmla="*/ 0 h 10000"/>
              <a:gd name="connsiteX2" fmla="*/ 10009 w 10009"/>
              <a:gd name="connsiteY2" fmla="*/ 10000 h 10000"/>
              <a:gd name="connsiteX3" fmla="*/ 9 w 10009"/>
              <a:gd name="connsiteY3" fmla="*/ 10000 h 10000"/>
              <a:gd name="connsiteX4" fmla="*/ 0 w 10009"/>
              <a:gd name="connsiteY4" fmla="*/ 3176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9" h="10000">
                <a:moveTo>
                  <a:pt x="0" y="3176"/>
                </a:moveTo>
                <a:lnTo>
                  <a:pt x="9945" y="0"/>
                </a:lnTo>
                <a:cubicBezTo>
                  <a:pt x="9966" y="3333"/>
                  <a:pt x="9988" y="6667"/>
                  <a:pt x="10009" y="10000"/>
                </a:cubicBezTo>
                <a:lnTo>
                  <a:pt x="9" y="10000"/>
                </a:lnTo>
                <a:cubicBezTo>
                  <a:pt x="6" y="7725"/>
                  <a:pt x="3" y="5451"/>
                  <a:pt x="0" y="3176"/>
                </a:cubicBezTo>
                <a:close/>
              </a:path>
            </a:pathLst>
          </a:cu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Datumsplatzhalter 1"/>
          <p:cNvSpPr>
            <a:spLocks noGrp="1"/>
          </p:cNvSpPr>
          <p:nvPr>
            <p:ph type="dt" sz="half" idx="10"/>
          </p:nvPr>
        </p:nvSpPr>
        <p:spPr/>
        <p:txBody>
          <a:bodyPr/>
          <a:lstStyle>
            <a:lvl1pPr>
              <a:defRPr>
                <a:solidFill>
                  <a:schemeClr val="bg1"/>
                </a:solidFill>
              </a:defRPr>
            </a:lvl1pPr>
          </a:lstStyle>
          <a:p>
            <a:fld id="{30BCA1D0-D86D-4E80-9313-7F4887401B00}" type="datetimeFigureOut">
              <a:rPr lang="de-DE" smtClean="0"/>
              <a:pPr/>
              <a:t>26.06.23</a:t>
            </a:fld>
            <a:endParaRPr lang="de-DE" dirty="0"/>
          </a:p>
        </p:txBody>
      </p:sp>
      <p:sp>
        <p:nvSpPr>
          <p:cNvPr id="3" name="Fußzeilenplatzhalter 2"/>
          <p:cNvSpPr>
            <a:spLocks noGrp="1"/>
          </p:cNvSpPr>
          <p:nvPr>
            <p:ph type="ftr" sz="quarter" idx="11"/>
          </p:nvPr>
        </p:nvSpPr>
        <p:spPr/>
        <p:txBody>
          <a:bodyPr/>
          <a:lstStyle>
            <a:lvl1pPr>
              <a:defRPr>
                <a:solidFill>
                  <a:schemeClr val="bg1"/>
                </a:solidFill>
              </a:defRPr>
            </a:lvl1pPr>
          </a:lstStyle>
          <a:p>
            <a:endParaRPr lang="de-DE" dirty="0"/>
          </a:p>
        </p:txBody>
      </p:sp>
      <p:sp>
        <p:nvSpPr>
          <p:cNvPr id="4" name="Foliennummernplatzhalter 3"/>
          <p:cNvSpPr>
            <a:spLocks noGrp="1"/>
          </p:cNvSpPr>
          <p:nvPr>
            <p:ph type="sldNum" sz="quarter" idx="12"/>
          </p:nvPr>
        </p:nvSpPr>
        <p:spPr/>
        <p:txBody>
          <a:bodyPr/>
          <a:lstStyle>
            <a:lvl1pPr>
              <a:defRPr>
                <a:solidFill>
                  <a:schemeClr val="bg1"/>
                </a:solidFill>
              </a:defRPr>
            </a:lvl1pPr>
          </a:lstStyle>
          <a:p>
            <a:fld id="{429C1C0F-200D-4D4D-8232-A95FC55DA31A}" type="slidenum">
              <a:rPr lang="de-DE" smtClean="0"/>
              <a:pPr/>
              <a:t>‹Nr.›</a:t>
            </a:fld>
            <a:endParaRPr lang="de-DE" dirty="0"/>
          </a:p>
        </p:txBody>
      </p:sp>
    </p:spTree>
    <p:extLst>
      <p:ext uri="{BB962C8B-B14F-4D97-AF65-F5344CB8AC3E}">
        <p14:creationId xmlns:p14="http://schemas.microsoft.com/office/powerpoint/2010/main" val="1291054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pic>
        <p:nvPicPr>
          <p:cNvPr id="8" name="Picture 2" descr="C:\Users\user13.NTBAG\Downloads\200917_Hintergrund-1.pn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0" y="-25188"/>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user13.NTBAG\Desktop\Öffentlichkeitsarbeit\200917_Hintergrund-1.jpg"/>
          <p:cNvPicPr>
            <a:picLocks noChangeAspect="1" noChangeArrowheads="1"/>
          </p:cNvPicPr>
          <p:nvPr userDrawn="1"/>
        </p:nvPicPr>
        <p:blipFill>
          <a:blip r:embed="rId4">
            <a:extLst>
              <a:ext uri="{BEBA8EAE-BF5A-486C-A8C5-ECC9F3942E4B}">
                <a14:imgProps xmlns:a14="http://schemas.microsoft.com/office/drawing/2010/main">
                  <a14:imgLayer r:embed="rId5">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flipV="1">
            <a:off x="1" y="5118312"/>
            <a:ext cx="9143999" cy="1739688"/>
          </a:xfrm>
          <a:prstGeom prst="rect">
            <a:avLst/>
          </a:prstGeom>
          <a:noFill/>
          <a:extLst>
            <a:ext uri="{909E8E84-426E-40DD-AFC4-6F175D3DCCD1}">
              <a14:hiddenFill xmlns:a14="http://schemas.microsoft.com/office/drawing/2010/main">
                <a:solidFill>
                  <a:srgbClr val="FFFFFF"/>
                </a:solidFill>
              </a14:hiddenFill>
            </a:ext>
          </a:extLst>
        </p:spPr>
      </p:pic>
      <p:sp>
        <p:nvSpPr>
          <p:cNvPr id="10" name="Flussdiagramm: Manuelle Eingabe 11">
            <a:extLst>
              <a:ext uri="{FF2B5EF4-FFF2-40B4-BE49-F238E27FC236}">
                <a16:creationId xmlns:a16="http://schemas.microsoft.com/office/drawing/2014/main" id="{FF364A39-179F-4274-8C06-E27A90071964}"/>
              </a:ext>
            </a:extLst>
          </p:cNvPr>
          <p:cNvSpPr/>
          <p:nvPr userDrawn="1"/>
        </p:nvSpPr>
        <p:spPr>
          <a:xfrm>
            <a:off x="0" y="5921108"/>
            <a:ext cx="8820471" cy="96427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9"/>
              <a:gd name="connsiteY0" fmla="*/ 3176 h 10000"/>
              <a:gd name="connsiteX1" fmla="*/ 10009 w 10009"/>
              <a:gd name="connsiteY1" fmla="*/ 0 h 10000"/>
              <a:gd name="connsiteX2" fmla="*/ 10009 w 10009"/>
              <a:gd name="connsiteY2" fmla="*/ 10000 h 10000"/>
              <a:gd name="connsiteX3" fmla="*/ 9 w 10009"/>
              <a:gd name="connsiteY3" fmla="*/ 10000 h 10000"/>
              <a:gd name="connsiteX4" fmla="*/ 0 w 10009"/>
              <a:gd name="connsiteY4" fmla="*/ 3176 h 10000"/>
              <a:gd name="connsiteX0" fmla="*/ 0 w 10009"/>
              <a:gd name="connsiteY0" fmla="*/ 3176 h 10000"/>
              <a:gd name="connsiteX1" fmla="*/ 9945 w 10009"/>
              <a:gd name="connsiteY1" fmla="*/ 0 h 10000"/>
              <a:gd name="connsiteX2" fmla="*/ 10009 w 10009"/>
              <a:gd name="connsiteY2" fmla="*/ 10000 h 10000"/>
              <a:gd name="connsiteX3" fmla="*/ 9 w 10009"/>
              <a:gd name="connsiteY3" fmla="*/ 10000 h 10000"/>
              <a:gd name="connsiteX4" fmla="*/ 0 w 10009"/>
              <a:gd name="connsiteY4" fmla="*/ 3176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9" h="10000">
                <a:moveTo>
                  <a:pt x="0" y="3176"/>
                </a:moveTo>
                <a:lnTo>
                  <a:pt x="9945" y="0"/>
                </a:lnTo>
                <a:cubicBezTo>
                  <a:pt x="9966" y="3333"/>
                  <a:pt x="9988" y="6667"/>
                  <a:pt x="10009" y="10000"/>
                </a:cubicBezTo>
                <a:lnTo>
                  <a:pt x="9" y="10000"/>
                </a:lnTo>
                <a:cubicBezTo>
                  <a:pt x="6" y="7725"/>
                  <a:pt x="3" y="5451"/>
                  <a:pt x="0" y="3176"/>
                </a:cubicBezTo>
                <a:close/>
              </a:path>
            </a:pathLst>
          </a:cu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p:nvPr>
        </p:nvSpPr>
        <p:spPr>
          <a:xfrm>
            <a:off x="457200" y="1268760"/>
            <a:ext cx="3008313" cy="1162050"/>
          </a:xfrm>
          <a:prstGeom prst="rect">
            <a:avLst/>
          </a:prstGeom>
        </p:spPr>
        <p:txBody>
          <a:bodyPr anchor="b"/>
          <a:lstStyle>
            <a:lvl1pPr algn="l">
              <a:defRPr sz="2000" b="1">
                <a:solidFill>
                  <a:schemeClr val="tx2">
                    <a:lumMod val="75000"/>
                  </a:schemeClr>
                </a:solidFill>
              </a:defRPr>
            </a:lvl1pPr>
          </a:lstStyle>
          <a:p>
            <a:r>
              <a:rPr lang="de-DE" dirty="0"/>
              <a:t>Titelmasterformat durch Klicken bearbeiten</a:t>
            </a:r>
          </a:p>
        </p:txBody>
      </p:sp>
      <p:sp>
        <p:nvSpPr>
          <p:cNvPr id="3" name="Inhaltsplatzhalter 2"/>
          <p:cNvSpPr>
            <a:spLocks noGrp="1"/>
          </p:cNvSpPr>
          <p:nvPr>
            <p:ph idx="1"/>
          </p:nvPr>
        </p:nvSpPr>
        <p:spPr>
          <a:xfrm>
            <a:off x="3575050" y="1268760"/>
            <a:ext cx="5111750" cy="485740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457200" y="2420888"/>
            <a:ext cx="3008313" cy="3705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solidFill>
                  <a:schemeClr val="bg1"/>
                </a:solidFill>
              </a:defRPr>
            </a:lvl1pPr>
          </a:lstStyle>
          <a:p>
            <a:fld id="{30BCA1D0-D86D-4E80-9313-7F4887401B00}" type="datetimeFigureOut">
              <a:rPr lang="de-DE" smtClean="0"/>
              <a:pPr/>
              <a:t>26.06.23</a:t>
            </a:fld>
            <a:endParaRPr lang="de-DE" dirty="0"/>
          </a:p>
        </p:txBody>
      </p:sp>
      <p:sp>
        <p:nvSpPr>
          <p:cNvPr id="6" name="Fußzeilenplatzhalter 5"/>
          <p:cNvSpPr>
            <a:spLocks noGrp="1"/>
          </p:cNvSpPr>
          <p:nvPr>
            <p:ph type="ftr" sz="quarter" idx="11"/>
          </p:nvPr>
        </p:nvSpPr>
        <p:spPr/>
        <p:txBody>
          <a:bodyPr/>
          <a:lstStyle>
            <a:lvl1pPr>
              <a:defRPr>
                <a:solidFill>
                  <a:schemeClr val="bg1"/>
                </a:solidFill>
              </a:defRPr>
            </a:lvl1pPr>
          </a:lstStyle>
          <a:p>
            <a:endParaRPr lang="de-DE" dirty="0"/>
          </a:p>
        </p:txBody>
      </p:sp>
      <p:sp>
        <p:nvSpPr>
          <p:cNvPr id="7" name="Foliennummernplatzhalter 6"/>
          <p:cNvSpPr>
            <a:spLocks noGrp="1"/>
          </p:cNvSpPr>
          <p:nvPr>
            <p:ph type="sldNum" sz="quarter" idx="12"/>
          </p:nvPr>
        </p:nvSpPr>
        <p:spPr/>
        <p:txBody>
          <a:bodyPr/>
          <a:lstStyle>
            <a:lvl1pPr>
              <a:defRPr>
                <a:solidFill>
                  <a:schemeClr val="bg1"/>
                </a:solidFill>
              </a:defRPr>
            </a:lvl1pPr>
          </a:lstStyle>
          <a:p>
            <a:fld id="{429C1C0F-200D-4D4D-8232-A95FC55DA31A}" type="slidenum">
              <a:rPr lang="de-DE" smtClean="0"/>
              <a:pPr/>
              <a:t>‹Nr.›</a:t>
            </a:fld>
            <a:endParaRPr lang="de-DE" dirty="0"/>
          </a:p>
        </p:txBody>
      </p:sp>
    </p:spTree>
    <p:extLst>
      <p:ext uri="{BB962C8B-B14F-4D97-AF65-F5344CB8AC3E}">
        <p14:creationId xmlns:p14="http://schemas.microsoft.com/office/powerpoint/2010/main" val="3425411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pic>
        <p:nvPicPr>
          <p:cNvPr id="8" name="Picture 2" descr="C:\Users\user13.NTBAG\Downloads\200917_Hintergrund-1.pn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0" y="-25188"/>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user13.NTBAG\Desktop\Öffentlichkeitsarbeit\200917_Hintergrund-1.jpg"/>
          <p:cNvPicPr>
            <a:picLocks noChangeAspect="1" noChangeArrowheads="1"/>
          </p:cNvPicPr>
          <p:nvPr userDrawn="1"/>
        </p:nvPicPr>
        <p:blipFill>
          <a:blip r:embed="rId4">
            <a:extLst>
              <a:ext uri="{BEBA8EAE-BF5A-486C-A8C5-ECC9F3942E4B}">
                <a14:imgProps xmlns:a14="http://schemas.microsoft.com/office/drawing/2010/main">
                  <a14:imgLayer r:embed="rId5">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flipV="1">
            <a:off x="1" y="5118312"/>
            <a:ext cx="9143999" cy="1739688"/>
          </a:xfrm>
          <a:prstGeom prst="rect">
            <a:avLst/>
          </a:prstGeom>
          <a:noFill/>
          <a:extLst>
            <a:ext uri="{909E8E84-426E-40DD-AFC4-6F175D3DCCD1}">
              <a14:hiddenFill xmlns:a14="http://schemas.microsoft.com/office/drawing/2010/main">
                <a:solidFill>
                  <a:srgbClr val="FFFFFF"/>
                </a:solidFill>
              </a14:hiddenFill>
            </a:ext>
          </a:extLst>
        </p:spPr>
      </p:pic>
      <p:sp>
        <p:nvSpPr>
          <p:cNvPr id="10" name="Flussdiagramm: Manuelle Eingabe 11">
            <a:extLst>
              <a:ext uri="{FF2B5EF4-FFF2-40B4-BE49-F238E27FC236}">
                <a16:creationId xmlns:a16="http://schemas.microsoft.com/office/drawing/2014/main" id="{FF364A39-179F-4274-8C06-E27A90071964}"/>
              </a:ext>
            </a:extLst>
          </p:cNvPr>
          <p:cNvSpPr/>
          <p:nvPr userDrawn="1"/>
        </p:nvSpPr>
        <p:spPr>
          <a:xfrm>
            <a:off x="0" y="5921108"/>
            <a:ext cx="8820471" cy="96427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9"/>
              <a:gd name="connsiteY0" fmla="*/ 3176 h 10000"/>
              <a:gd name="connsiteX1" fmla="*/ 10009 w 10009"/>
              <a:gd name="connsiteY1" fmla="*/ 0 h 10000"/>
              <a:gd name="connsiteX2" fmla="*/ 10009 w 10009"/>
              <a:gd name="connsiteY2" fmla="*/ 10000 h 10000"/>
              <a:gd name="connsiteX3" fmla="*/ 9 w 10009"/>
              <a:gd name="connsiteY3" fmla="*/ 10000 h 10000"/>
              <a:gd name="connsiteX4" fmla="*/ 0 w 10009"/>
              <a:gd name="connsiteY4" fmla="*/ 3176 h 10000"/>
              <a:gd name="connsiteX0" fmla="*/ 0 w 10009"/>
              <a:gd name="connsiteY0" fmla="*/ 3176 h 10000"/>
              <a:gd name="connsiteX1" fmla="*/ 9945 w 10009"/>
              <a:gd name="connsiteY1" fmla="*/ 0 h 10000"/>
              <a:gd name="connsiteX2" fmla="*/ 10009 w 10009"/>
              <a:gd name="connsiteY2" fmla="*/ 10000 h 10000"/>
              <a:gd name="connsiteX3" fmla="*/ 9 w 10009"/>
              <a:gd name="connsiteY3" fmla="*/ 10000 h 10000"/>
              <a:gd name="connsiteX4" fmla="*/ 0 w 10009"/>
              <a:gd name="connsiteY4" fmla="*/ 3176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9" h="10000">
                <a:moveTo>
                  <a:pt x="0" y="3176"/>
                </a:moveTo>
                <a:lnTo>
                  <a:pt x="9945" y="0"/>
                </a:lnTo>
                <a:cubicBezTo>
                  <a:pt x="9966" y="3333"/>
                  <a:pt x="9988" y="6667"/>
                  <a:pt x="10009" y="10000"/>
                </a:cubicBezTo>
                <a:lnTo>
                  <a:pt x="9" y="10000"/>
                </a:lnTo>
                <a:cubicBezTo>
                  <a:pt x="6" y="7725"/>
                  <a:pt x="3" y="5451"/>
                  <a:pt x="0" y="3176"/>
                </a:cubicBezTo>
                <a:close/>
              </a:path>
            </a:pathLst>
          </a:cu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1196751"/>
            <a:ext cx="5486400" cy="35308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solidFill>
                  <a:schemeClr val="bg1"/>
                </a:solidFill>
              </a:defRPr>
            </a:lvl1pPr>
          </a:lstStyle>
          <a:p>
            <a:fld id="{30BCA1D0-D86D-4E80-9313-7F4887401B00}" type="datetimeFigureOut">
              <a:rPr lang="de-DE" smtClean="0"/>
              <a:pPr/>
              <a:t>26.06.23</a:t>
            </a:fld>
            <a:endParaRPr lang="de-DE" dirty="0"/>
          </a:p>
        </p:txBody>
      </p:sp>
      <p:sp>
        <p:nvSpPr>
          <p:cNvPr id="6" name="Fußzeilenplatzhalter 5"/>
          <p:cNvSpPr>
            <a:spLocks noGrp="1"/>
          </p:cNvSpPr>
          <p:nvPr>
            <p:ph type="ftr" sz="quarter" idx="11"/>
          </p:nvPr>
        </p:nvSpPr>
        <p:spPr/>
        <p:txBody>
          <a:bodyPr/>
          <a:lstStyle>
            <a:lvl1pPr>
              <a:defRPr>
                <a:solidFill>
                  <a:schemeClr val="bg1"/>
                </a:solidFill>
              </a:defRPr>
            </a:lvl1pPr>
          </a:lstStyle>
          <a:p>
            <a:endParaRPr lang="de-DE" dirty="0"/>
          </a:p>
        </p:txBody>
      </p:sp>
      <p:sp>
        <p:nvSpPr>
          <p:cNvPr id="7" name="Foliennummernplatzhalter 6"/>
          <p:cNvSpPr>
            <a:spLocks noGrp="1"/>
          </p:cNvSpPr>
          <p:nvPr>
            <p:ph type="sldNum" sz="quarter" idx="12"/>
          </p:nvPr>
        </p:nvSpPr>
        <p:spPr/>
        <p:txBody>
          <a:bodyPr/>
          <a:lstStyle>
            <a:lvl1pPr>
              <a:defRPr>
                <a:solidFill>
                  <a:schemeClr val="bg1"/>
                </a:solidFill>
              </a:defRPr>
            </a:lvl1pPr>
          </a:lstStyle>
          <a:p>
            <a:fld id="{429C1C0F-200D-4D4D-8232-A95FC55DA31A}" type="slidenum">
              <a:rPr lang="de-DE" smtClean="0"/>
              <a:pPr/>
              <a:t>‹Nr.›</a:t>
            </a:fld>
            <a:endParaRPr lang="de-DE" dirty="0"/>
          </a:p>
        </p:txBody>
      </p:sp>
    </p:spTree>
    <p:extLst>
      <p:ext uri="{BB962C8B-B14F-4D97-AF65-F5344CB8AC3E}">
        <p14:creationId xmlns:p14="http://schemas.microsoft.com/office/powerpoint/2010/main" val="2498146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microsoft.com/office/2007/relationships/hdphoto" Target="../media/hdphoto2.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4" descr="C:\Users\user13.NTBAG\Desktop\Öffentlichkeitsarbeit\200917_Hintergrund-1.jpg"/>
          <p:cNvPicPr>
            <a:picLocks noChangeAspect="1" noChangeArrowheads="1"/>
          </p:cNvPicPr>
          <p:nvPr userDrawn="1"/>
        </p:nvPicPr>
        <p:blipFill>
          <a:blip r:embed="rId13">
            <a:extLst>
              <a:ext uri="{BEBA8EAE-BF5A-486C-A8C5-ECC9F3942E4B}">
                <a14:imgProps xmlns:a14="http://schemas.microsoft.com/office/drawing/2010/main">
                  <a14:imgLayer r:embed="rId14">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flipV="1">
            <a:off x="0" y="5118312"/>
            <a:ext cx="9144000" cy="1795380"/>
          </a:xfrm>
          <a:prstGeom prst="rect">
            <a:avLst/>
          </a:prstGeom>
          <a:noFill/>
          <a:extLst>
            <a:ext uri="{909E8E84-426E-40DD-AFC4-6F175D3DCCD1}">
              <a14:hiddenFill xmlns:a14="http://schemas.microsoft.com/office/drawing/2010/main">
                <a:solidFill>
                  <a:srgbClr val="FFFFFF"/>
                </a:solidFill>
              </a14:hiddenFill>
            </a:ext>
          </a:extLst>
        </p:spPr>
      </p:pic>
      <p:sp>
        <p:nvSpPr>
          <p:cNvPr id="10" name="Flussdiagramm: Manuelle Eingabe 11">
            <a:extLst>
              <a:ext uri="{FF2B5EF4-FFF2-40B4-BE49-F238E27FC236}">
                <a16:creationId xmlns:a16="http://schemas.microsoft.com/office/drawing/2014/main" id="{FF364A39-179F-4274-8C06-E27A90071964}"/>
              </a:ext>
            </a:extLst>
          </p:cNvPr>
          <p:cNvSpPr/>
          <p:nvPr userDrawn="1"/>
        </p:nvSpPr>
        <p:spPr>
          <a:xfrm>
            <a:off x="0" y="5949280"/>
            <a:ext cx="8820471" cy="96427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9"/>
              <a:gd name="connsiteY0" fmla="*/ 3176 h 10000"/>
              <a:gd name="connsiteX1" fmla="*/ 10009 w 10009"/>
              <a:gd name="connsiteY1" fmla="*/ 0 h 10000"/>
              <a:gd name="connsiteX2" fmla="*/ 10009 w 10009"/>
              <a:gd name="connsiteY2" fmla="*/ 10000 h 10000"/>
              <a:gd name="connsiteX3" fmla="*/ 9 w 10009"/>
              <a:gd name="connsiteY3" fmla="*/ 10000 h 10000"/>
              <a:gd name="connsiteX4" fmla="*/ 0 w 10009"/>
              <a:gd name="connsiteY4" fmla="*/ 3176 h 10000"/>
              <a:gd name="connsiteX0" fmla="*/ 0 w 10009"/>
              <a:gd name="connsiteY0" fmla="*/ 3176 h 10000"/>
              <a:gd name="connsiteX1" fmla="*/ 9945 w 10009"/>
              <a:gd name="connsiteY1" fmla="*/ 0 h 10000"/>
              <a:gd name="connsiteX2" fmla="*/ 10009 w 10009"/>
              <a:gd name="connsiteY2" fmla="*/ 10000 h 10000"/>
              <a:gd name="connsiteX3" fmla="*/ 9 w 10009"/>
              <a:gd name="connsiteY3" fmla="*/ 10000 h 10000"/>
              <a:gd name="connsiteX4" fmla="*/ 0 w 10009"/>
              <a:gd name="connsiteY4" fmla="*/ 3176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9" h="10000">
                <a:moveTo>
                  <a:pt x="0" y="3176"/>
                </a:moveTo>
                <a:lnTo>
                  <a:pt x="9945" y="0"/>
                </a:lnTo>
                <a:cubicBezTo>
                  <a:pt x="9966" y="3333"/>
                  <a:pt x="9988" y="6667"/>
                  <a:pt x="10009" y="10000"/>
                </a:cubicBezTo>
                <a:lnTo>
                  <a:pt x="9" y="10000"/>
                </a:lnTo>
                <a:cubicBezTo>
                  <a:pt x="6" y="7725"/>
                  <a:pt x="3" y="5451"/>
                  <a:pt x="0" y="3176"/>
                </a:cubicBezTo>
                <a:close/>
              </a:path>
            </a:pathLst>
          </a:cu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 name="Picture 2" descr="C:\Users\user13.NTBAG\Downloads\200917_Hintergrund-1.png"/>
          <p:cNvPicPr>
            <a:picLocks noChangeAspect="1" noChangeArrowheads="1"/>
          </p:cNvPicPr>
          <p:nvPr userDrawn="1"/>
        </p:nvPicPr>
        <p:blipFill>
          <a:blip r:embed="rId15">
            <a:extLst>
              <a:ext uri="{BEBA8EAE-BF5A-486C-A8C5-ECC9F3942E4B}">
                <a14:imgProps xmlns:a14="http://schemas.microsoft.com/office/drawing/2010/main">
                  <a14:imgLayer r:embed="rId16">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0" y="-25188"/>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BCA1D0-D86D-4E80-9313-7F4887401B00}" type="datetimeFigureOut">
              <a:rPr lang="de-DE" smtClean="0"/>
              <a:t>26.06.23</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C1C0F-200D-4D4D-8232-A95FC55DA31A}" type="slidenum">
              <a:rPr lang="de-DE" smtClean="0"/>
              <a:t>‹Nr.›</a:t>
            </a:fld>
            <a:endParaRPr lang="de-DE"/>
          </a:p>
        </p:txBody>
      </p:sp>
      <p:sp>
        <p:nvSpPr>
          <p:cNvPr id="11" name="Titel 1"/>
          <p:cNvSpPr txBox="1">
            <a:spLocks/>
          </p:cNvSpPr>
          <p:nvPr userDrawn="1"/>
        </p:nvSpPr>
        <p:spPr>
          <a:xfrm>
            <a:off x="457200" y="274638"/>
            <a:ext cx="5194920" cy="1066130"/>
          </a:xfrm>
          <a:prstGeom prst="rect">
            <a:avLst/>
          </a:prstGeom>
        </p:spPr>
        <p:txBody>
          <a:bodyPr>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de-DE" dirty="0">
                <a:solidFill>
                  <a:schemeClr val="tx2">
                    <a:lumMod val="75000"/>
                  </a:schemeClr>
                </a:solidFill>
              </a:rPr>
              <a:t>Titelmasterformat durch Klicken bearbeiten</a:t>
            </a:r>
          </a:p>
        </p:txBody>
      </p:sp>
    </p:spTree>
    <p:extLst>
      <p:ext uri="{BB962C8B-B14F-4D97-AF65-F5344CB8AC3E}">
        <p14:creationId xmlns:p14="http://schemas.microsoft.com/office/powerpoint/2010/main" val="1515841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deutscher-verein.de/de/empfehlungenstellungnahmen-2022-empfehlungen-des-deutschen-vereins-zur-absicherung-des-hilfesystems-fuer-von-geschlechtsspezifischer-gewalt-betroffene-maedchen-frauen-und-ihre-kinder-4640,2610,1000.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der-paritaetische.de/fileadmin/user_upload/Paritaetische_Position_Finanzierung__Gewaltschutz_2023_final.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20423" y="1772816"/>
            <a:ext cx="6823985" cy="1470025"/>
          </a:xfrm>
        </p:spPr>
        <p:txBody>
          <a:bodyPr>
            <a:noAutofit/>
          </a:bodyPr>
          <a:lstStyle/>
          <a:p>
            <a:r>
              <a:rPr lang="de-DE" sz="3200" b="1" dirty="0"/>
              <a:t>Besonders vulnerabel – </a:t>
            </a:r>
            <a:br>
              <a:rPr lang="de-DE" sz="3200" b="1" dirty="0"/>
            </a:br>
            <a:r>
              <a:rPr lang="de-DE" sz="3200" b="1" dirty="0"/>
              <a:t>besonders schlecht geschützt!</a:t>
            </a:r>
            <a:br>
              <a:rPr lang="de-DE" sz="3200" b="1" dirty="0"/>
            </a:br>
            <a:r>
              <a:rPr lang="de-DE" sz="3200" b="1" dirty="0"/>
              <a:t>Suche nach Gründen und Lösungen</a:t>
            </a:r>
            <a:endParaRPr lang="de-DE" sz="3200" b="1" dirty="0">
              <a:solidFill>
                <a:schemeClr val="tx2">
                  <a:lumMod val="75000"/>
                </a:schemeClr>
              </a:solidFill>
            </a:endParaRPr>
          </a:p>
        </p:txBody>
      </p:sp>
      <p:sp>
        <p:nvSpPr>
          <p:cNvPr id="3" name="Untertitel 2"/>
          <p:cNvSpPr>
            <a:spLocks noGrp="1"/>
          </p:cNvSpPr>
          <p:nvPr>
            <p:ph type="subTitle" idx="1"/>
          </p:nvPr>
        </p:nvSpPr>
        <p:spPr>
          <a:xfrm>
            <a:off x="1420424" y="3861048"/>
            <a:ext cx="6456032" cy="1752600"/>
          </a:xfrm>
        </p:spPr>
        <p:txBody>
          <a:bodyPr>
            <a:normAutofit lnSpcReduction="10000"/>
          </a:bodyPr>
          <a:lstStyle/>
          <a:p>
            <a:endParaRPr lang="de-DE" sz="2500" dirty="0">
              <a:solidFill>
                <a:schemeClr val="tx2">
                  <a:lumMod val="75000"/>
                </a:schemeClr>
              </a:solidFill>
            </a:endParaRPr>
          </a:p>
          <a:p>
            <a:r>
              <a:rPr lang="de-DE" sz="2500" dirty="0">
                <a:solidFill>
                  <a:schemeClr val="tx2">
                    <a:lumMod val="75000"/>
                  </a:schemeClr>
                </a:solidFill>
              </a:rPr>
              <a:t>Sabine Bösing </a:t>
            </a:r>
          </a:p>
          <a:p>
            <a:r>
              <a:rPr lang="de-DE" sz="2500" dirty="0">
                <a:solidFill>
                  <a:schemeClr val="tx2">
                    <a:lumMod val="75000"/>
                  </a:schemeClr>
                </a:solidFill>
              </a:rPr>
              <a:t>stellv. Geschäftsführerin der BAG W</a:t>
            </a:r>
          </a:p>
          <a:p>
            <a:r>
              <a:rPr lang="de-DE" sz="2500" dirty="0">
                <a:solidFill>
                  <a:schemeClr val="tx2">
                    <a:lumMod val="75000"/>
                  </a:schemeClr>
                </a:solidFill>
              </a:rPr>
              <a:t>Mitglied im Bündnis Istanbul-Konvention</a:t>
            </a:r>
          </a:p>
        </p:txBody>
      </p:sp>
    </p:spTree>
    <p:extLst>
      <p:ext uri="{BB962C8B-B14F-4D97-AF65-F5344CB8AC3E}">
        <p14:creationId xmlns:p14="http://schemas.microsoft.com/office/powerpoint/2010/main" val="1555850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F40A4-8745-4559-B7BD-8E3A1159FF0E}"/>
              </a:ext>
            </a:extLst>
          </p:cNvPr>
          <p:cNvSpPr>
            <a:spLocks noGrp="1"/>
          </p:cNvSpPr>
          <p:nvPr>
            <p:ph type="title"/>
          </p:nvPr>
        </p:nvSpPr>
        <p:spPr/>
        <p:txBody>
          <a:bodyPr/>
          <a:lstStyle/>
          <a:p>
            <a:r>
              <a:rPr lang="de-DE" dirty="0"/>
              <a:t>Erkenntnis- bzw. Wissensproblem?</a:t>
            </a:r>
          </a:p>
        </p:txBody>
      </p:sp>
      <p:sp>
        <p:nvSpPr>
          <p:cNvPr id="3" name="Inhaltsplatzhalter 2">
            <a:extLst>
              <a:ext uri="{FF2B5EF4-FFF2-40B4-BE49-F238E27FC236}">
                <a16:creationId xmlns:a16="http://schemas.microsoft.com/office/drawing/2014/main" id="{3E01016D-BDB6-4CF5-BDA7-34F9DAFB33E2}"/>
              </a:ext>
            </a:extLst>
          </p:cNvPr>
          <p:cNvSpPr>
            <a:spLocks noGrp="1"/>
          </p:cNvSpPr>
          <p:nvPr>
            <p:ph idx="1"/>
          </p:nvPr>
        </p:nvSpPr>
        <p:spPr>
          <a:xfrm>
            <a:off x="442398" y="1052736"/>
            <a:ext cx="8450082" cy="4525963"/>
          </a:xfrm>
        </p:spPr>
        <p:txBody>
          <a:bodyPr>
            <a:noAutofit/>
          </a:bodyPr>
          <a:lstStyle/>
          <a:p>
            <a:pPr marL="0" indent="0">
              <a:buNone/>
            </a:pPr>
            <a:r>
              <a:rPr lang="de-DE" sz="2200" b="1" dirty="0"/>
              <a:t>Beispiel 1</a:t>
            </a:r>
            <a:r>
              <a:rPr lang="de-DE" sz="2200" dirty="0"/>
              <a:t>: Von Fachkräften der Wohnungsnotfallhilfe wird geschätzt,  dass ca. 80 % der Frauen in Wohnungslosigkeit Gewalt erlebt haben. Besonders auf der Straße, in prekären Wohnverhältnissen und in Notunterkünften erleben sie wiederholt Gewalt.</a:t>
            </a:r>
          </a:p>
          <a:p>
            <a:pPr marL="0" indent="0">
              <a:buNone/>
            </a:pPr>
            <a:r>
              <a:rPr lang="de-DE" sz="2200" b="1" dirty="0"/>
              <a:t>Beispiel 2: </a:t>
            </a:r>
            <a:r>
              <a:rPr lang="de-DE" sz="2200" dirty="0"/>
              <a:t>Bei Frauen mit einer Suchtproblematik steht der Konsum eines Suchtmittels nicht selten im Zusammenhang mit der Reduzierung negativer und äußerst belastender Auswirkungen der erfahrenen Gewalt auf die psychische und physischer Gesundheit.</a:t>
            </a:r>
          </a:p>
          <a:p>
            <a:pPr marL="0" indent="0">
              <a:buNone/>
            </a:pPr>
            <a:r>
              <a:rPr lang="de-DE" sz="2200" b="1" dirty="0"/>
              <a:t>Beispiel 3</a:t>
            </a:r>
            <a:r>
              <a:rPr lang="de-DE" sz="2200" dirty="0"/>
              <a:t>: In der internationalen Forschung ist ein</a:t>
            </a:r>
            <a:br>
              <a:rPr lang="de-DE" sz="2200" dirty="0"/>
            </a:br>
            <a:r>
              <a:rPr lang="de-DE" sz="2200" dirty="0"/>
              <a:t>deutlicher Zusammenhang von Gewalterleben und psychischen Beeinträchtigungen belegt. Sie treten in unterschiedlicher Ausprägung auf und die Frauen benötigen entsprechende Unterstützung.</a:t>
            </a:r>
          </a:p>
        </p:txBody>
      </p:sp>
    </p:spTree>
    <p:extLst>
      <p:ext uri="{BB962C8B-B14F-4D97-AF65-F5344CB8AC3E}">
        <p14:creationId xmlns:p14="http://schemas.microsoft.com/office/powerpoint/2010/main" val="2633853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F40A4-8745-4559-B7BD-8E3A1159FF0E}"/>
              </a:ext>
            </a:extLst>
          </p:cNvPr>
          <p:cNvSpPr>
            <a:spLocks noGrp="1"/>
          </p:cNvSpPr>
          <p:nvPr>
            <p:ph type="title"/>
          </p:nvPr>
        </p:nvSpPr>
        <p:spPr>
          <a:xfrm>
            <a:off x="457200" y="274638"/>
            <a:ext cx="5698976" cy="778098"/>
          </a:xfrm>
        </p:spPr>
        <p:txBody>
          <a:bodyPr/>
          <a:lstStyle/>
          <a:p>
            <a:r>
              <a:rPr lang="de-DE" dirty="0"/>
              <a:t>BAG W-Onlineumfrage</a:t>
            </a:r>
          </a:p>
        </p:txBody>
      </p:sp>
      <p:sp>
        <p:nvSpPr>
          <p:cNvPr id="3" name="Inhaltsplatzhalter 2">
            <a:extLst>
              <a:ext uri="{FF2B5EF4-FFF2-40B4-BE49-F238E27FC236}">
                <a16:creationId xmlns:a16="http://schemas.microsoft.com/office/drawing/2014/main" id="{3E01016D-BDB6-4CF5-BDA7-34F9DAFB33E2}"/>
              </a:ext>
            </a:extLst>
          </p:cNvPr>
          <p:cNvSpPr>
            <a:spLocks noGrp="1"/>
          </p:cNvSpPr>
          <p:nvPr>
            <p:ph idx="1"/>
          </p:nvPr>
        </p:nvSpPr>
        <p:spPr/>
        <p:txBody>
          <a:bodyPr>
            <a:normAutofit/>
          </a:bodyPr>
          <a:lstStyle/>
          <a:p>
            <a:pPr marL="0" indent="0">
              <a:buNone/>
            </a:pPr>
            <a:r>
              <a:rPr lang="de-DE" sz="2800" u="sng" dirty="0"/>
              <a:t>Zielgruppe</a:t>
            </a:r>
            <a:r>
              <a:rPr lang="de-DE" sz="2800" dirty="0"/>
              <a:t>: Einrichtungen der Wohnungslosenhilfe, die sich an Frauen richten (auch gemischtgeschlechtlich)</a:t>
            </a:r>
          </a:p>
          <a:p>
            <a:pPr marL="0" indent="0">
              <a:buNone/>
            </a:pPr>
            <a:r>
              <a:rPr lang="de-DE" sz="2800" u="sng" dirty="0"/>
              <a:t>Methode</a:t>
            </a:r>
            <a:r>
              <a:rPr lang="de-DE" sz="2800" dirty="0"/>
              <a:t>: Qualitatives Befragungsdesign, Fokus auf  differenzierte, detaillierte Antworten</a:t>
            </a:r>
          </a:p>
          <a:p>
            <a:pPr marL="0" indent="0">
              <a:buNone/>
            </a:pPr>
            <a:endParaRPr lang="de-DE" sz="2800" dirty="0"/>
          </a:p>
          <a:p>
            <a:pPr marL="0" indent="0">
              <a:buNone/>
            </a:pPr>
            <a:r>
              <a:rPr lang="de-DE" sz="2800" dirty="0"/>
              <a:t>Erhebungszeitraum: 06.08. bis 24.08.2020</a:t>
            </a:r>
          </a:p>
          <a:p>
            <a:pPr marL="0" indent="0">
              <a:buNone/>
            </a:pPr>
            <a:r>
              <a:rPr lang="de-DE" sz="2800" dirty="0"/>
              <a:t>TeilnehmerInnen: 238</a:t>
            </a:r>
          </a:p>
          <a:p>
            <a:pPr marL="0" indent="0">
              <a:buNone/>
            </a:pPr>
            <a:r>
              <a:rPr lang="de-DE" sz="2800" dirty="0"/>
              <a:t>Rückmeldungen aus 14 Bundesländern</a:t>
            </a:r>
          </a:p>
        </p:txBody>
      </p:sp>
    </p:spTree>
    <p:extLst>
      <p:ext uri="{BB962C8B-B14F-4D97-AF65-F5344CB8AC3E}">
        <p14:creationId xmlns:p14="http://schemas.microsoft.com/office/powerpoint/2010/main" val="2110562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F199C9-C1FD-4C87-A1A1-7F0838DAB746}"/>
              </a:ext>
            </a:extLst>
          </p:cNvPr>
          <p:cNvSpPr>
            <a:spLocks noGrp="1"/>
          </p:cNvSpPr>
          <p:nvPr>
            <p:ph type="title"/>
          </p:nvPr>
        </p:nvSpPr>
        <p:spPr/>
        <p:txBody>
          <a:bodyPr/>
          <a:lstStyle/>
          <a:p>
            <a:r>
              <a:rPr lang="de-DE" dirty="0"/>
              <a:t>Wohnungslos und Opfer von Gewalt</a:t>
            </a:r>
          </a:p>
        </p:txBody>
      </p:sp>
      <p:sp>
        <p:nvSpPr>
          <p:cNvPr id="3" name="Inhaltsplatzhalter 2">
            <a:extLst>
              <a:ext uri="{FF2B5EF4-FFF2-40B4-BE49-F238E27FC236}">
                <a16:creationId xmlns:a16="http://schemas.microsoft.com/office/drawing/2014/main" id="{A64AA144-79E6-4C74-AF05-6559E1BC722C}"/>
              </a:ext>
            </a:extLst>
          </p:cNvPr>
          <p:cNvSpPr>
            <a:spLocks noGrp="1"/>
          </p:cNvSpPr>
          <p:nvPr>
            <p:ph idx="1"/>
          </p:nvPr>
        </p:nvSpPr>
        <p:spPr>
          <a:xfrm>
            <a:off x="457200" y="1166018"/>
            <a:ext cx="8229600" cy="4525963"/>
          </a:xfrm>
        </p:spPr>
        <p:txBody>
          <a:bodyPr>
            <a:noAutofit/>
          </a:bodyPr>
          <a:lstStyle/>
          <a:p>
            <a:pPr algn="ctr"/>
            <a:r>
              <a:rPr lang="de-DE" sz="1600" b="1" dirty="0"/>
              <a:t>Häusliche Gewalt </a:t>
            </a:r>
            <a:br>
              <a:rPr lang="de-DE" sz="1600" b="1" dirty="0"/>
            </a:br>
            <a:r>
              <a:rPr lang="de-DE" sz="1600" i="1" dirty="0">
                <a:solidFill>
                  <a:srgbClr val="002060"/>
                </a:solidFill>
              </a:rPr>
              <a:t>»Der auslösende Grund für den Wohnungsnotfall ist häufig partnerschaftliche </a:t>
            </a:r>
            <a:br>
              <a:rPr lang="de-DE" sz="1600" i="1" dirty="0">
                <a:solidFill>
                  <a:srgbClr val="002060"/>
                </a:solidFill>
              </a:rPr>
            </a:br>
            <a:r>
              <a:rPr lang="de-DE" sz="1600" i="1" dirty="0">
                <a:solidFill>
                  <a:srgbClr val="002060"/>
                </a:solidFill>
              </a:rPr>
              <a:t>und familiäre Gewalt.«</a:t>
            </a:r>
          </a:p>
          <a:p>
            <a:pPr algn="ctr"/>
            <a:r>
              <a:rPr lang="de-DE" sz="1600" b="1" dirty="0"/>
              <a:t>Gewaltgeprägte/s Milieu/Szene </a:t>
            </a:r>
            <a:br>
              <a:rPr lang="de-DE" sz="1600" b="1" dirty="0"/>
            </a:br>
            <a:r>
              <a:rPr lang="de-DE" sz="1600" i="1" dirty="0">
                <a:solidFill>
                  <a:srgbClr val="002060"/>
                </a:solidFill>
              </a:rPr>
              <a:t>»[Durch] spezielle Gegebenheiten einer Drogennotunterkunft [und] Beschaffungsdruck sind viele Frauen vermehrt Situationen ausgesetzt, welche das Risiko von Gewalterfahrungen beinhalten. Gewalterfahrungen sind somit oft ein Teil der Lebenswelt der Frauen [und] die Situation von Frauen in der Drogenszene oft prekär.«</a:t>
            </a:r>
          </a:p>
          <a:p>
            <a:pPr algn="ctr"/>
            <a:r>
              <a:rPr lang="de-DE" sz="1600" b="1" dirty="0"/>
              <a:t>Prostitution, Zwangsprostitution und Menschenhandel </a:t>
            </a:r>
            <a:br>
              <a:rPr lang="de-DE" sz="1600" b="1" dirty="0"/>
            </a:br>
            <a:r>
              <a:rPr lang="de-DE" sz="1600" i="1" dirty="0">
                <a:solidFill>
                  <a:srgbClr val="002060"/>
                </a:solidFill>
              </a:rPr>
              <a:t>»Viele unserer obdachlosen Frauen kommen oft ›anderweitig‹ unter. </a:t>
            </a:r>
            <a:br>
              <a:rPr lang="de-DE" sz="1600" i="1" dirty="0">
                <a:solidFill>
                  <a:srgbClr val="002060"/>
                </a:solidFill>
              </a:rPr>
            </a:br>
            <a:r>
              <a:rPr lang="de-DE" sz="1600" i="1" dirty="0">
                <a:solidFill>
                  <a:srgbClr val="002060"/>
                </a:solidFill>
              </a:rPr>
              <a:t>Dieses Unterkommen ist jedoch häufig auch mit einer Abhängigkeit verbunden [und bedeutet] auch leider immer häufiger, dass sie in eine Form der Prostitution geraten.«</a:t>
            </a:r>
          </a:p>
          <a:p>
            <a:pPr algn="ctr"/>
            <a:r>
              <a:rPr lang="de-DE" sz="1600" b="1" dirty="0"/>
              <a:t>Gemischtgeschlechtliche Wohnungsloseneinrichtungen </a:t>
            </a:r>
            <a:br>
              <a:rPr lang="de-DE" sz="1600" b="1" dirty="0"/>
            </a:br>
            <a:r>
              <a:rPr lang="de-DE" sz="1600" i="1" dirty="0">
                <a:solidFill>
                  <a:srgbClr val="002060"/>
                </a:solidFill>
              </a:rPr>
              <a:t>»Pensionen sind fast immer mit Männern vor Ort, die Sicherheit ist in Pensionen nicht gewährleistet, zu wenig Einzelzimmer in Pensionen.«</a:t>
            </a:r>
          </a:p>
          <a:p>
            <a:pPr algn="ctr"/>
            <a:r>
              <a:rPr lang="de-DE" sz="1600" b="1" dirty="0"/>
              <a:t>Leben im öffentlichen Raum </a:t>
            </a:r>
            <a:br>
              <a:rPr lang="de-DE" sz="1600" b="1" dirty="0"/>
            </a:br>
            <a:r>
              <a:rPr lang="de-DE" sz="1600" i="1" dirty="0">
                <a:solidFill>
                  <a:srgbClr val="002060"/>
                </a:solidFill>
              </a:rPr>
              <a:t>»Auch Personen, welche beispielsweise Gewalt auf der Straße auch durch Sicherheitsbehörden z.B. im Rahmen von Polizeieinsätzen erfahren haben, finden bisher sehr wenig Unterstützung[…]«</a:t>
            </a:r>
            <a:endParaRPr lang="de-DE" sz="1600" dirty="0"/>
          </a:p>
          <a:p>
            <a:endParaRPr lang="de-DE" sz="1600" dirty="0"/>
          </a:p>
        </p:txBody>
      </p:sp>
    </p:spTree>
    <p:extLst>
      <p:ext uri="{BB962C8B-B14F-4D97-AF65-F5344CB8AC3E}">
        <p14:creationId xmlns:p14="http://schemas.microsoft.com/office/powerpoint/2010/main" val="1600230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A5B91B-5238-4E19-949E-7F4B8AF49232}"/>
              </a:ext>
            </a:extLst>
          </p:cNvPr>
          <p:cNvSpPr>
            <a:spLocks noGrp="1"/>
          </p:cNvSpPr>
          <p:nvPr>
            <p:ph type="title"/>
          </p:nvPr>
        </p:nvSpPr>
        <p:spPr/>
        <p:txBody>
          <a:bodyPr/>
          <a:lstStyle/>
          <a:p>
            <a:r>
              <a:rPr lang="de-DE" dirty="0"/>
              <a:t>Hilfen für gewaltbetroffene Frauen..</a:t>
            </a:r>
          </a:p>
        </p:txBody>
      </p:sp>
      <p:sp>
        <p:nvSpPr>
          <p:cNvPr id="3" name="Inhaltsplatzhalter 2">
            <a:extLst>
              <a:ext uri="{FF2B5EF4-FFF2-40B4-BE49-F238E27FC236}">
                <a16:creationId xmlns:a16="http://schemas.microsoft.com/office/drawing/2014/main" id="{04976C01-128C-4E15-8C67-B380BEA9637E}"/>
              </a:ext>
            </a:extLst>
          </p:cNvPr>
          <p:cNvSpPr>
            <a:spLocks noGrp="1"/>
          </p:cNvSpPr>
          <p:nvPr>
            <p:ph idx="1"/>
          </p:nvPr>
        </p:nvSpPr>
        <p:spPr>
          <a:xfrm>
            <a:off x="251520" y="1166018"/>
            <a:ext cx="8229600" cy="4525963"/>
          </a:xfrm>
        </p:spPr>
        <p:txBody>
          <a:bodyPr>
            <a:normAutofit fontScale="92500" lnSpcReduction="10000"/>
          </a:bodyPr>
          <a:lstStyle/>
          <a:p>
            <a:pPr marL="0" lvl="0" indent="0" algn="ctr" defTabSz="457200">
              <a:spcAft>
                <a:spcPts val="600"/>
              </a:spcAft>
              <a:buClr>
                <a:srgbClr val="4472C4"/>
              </a:buClr>
              <a:buNone/>
            </a:pPr>
            <a:r>
              <a:rPr lang="de-DE" sz="1300" b="1" dirty="0">
                <a:solidFill>
                  <a:srgbClr val="006699"/>
                </a:solidFill>
                <a:latin typeface="Arial" panose="020B0604020202020204" pitchFamily="34" charset="0"/>
                <a:cs typeface="Arial" panose="020B0604020202020204" pitchFamily="34" charset="0"/>
              </a:rPr>
              <a:t>… sind allgemein zu wenige </a:t>
            </a:r>
            <a:br>
              <a:rPr lang="de-DE" sz="1300" b="1" dirty="0">
                <a:solidFill>
                  <a:srgbClr val="006699"/>
                </a:solidFill>
                <a:latin typeface="Arial" panose="020B0604020202020204" pitchFamily="34" charset="0"/>
                <a:cs typeface="Arial" panose="020B0604020202020204" pitchFamily="34" charset="0"/>
              </a:rPr>
            </a:br>
            <a:r>
              <a:rPr lang="de-DE" sz="1300" i="1" dirty="0">
                <a:solidFill>
                  <a:srgbClr val="002060"/>
                </a:solidFill>
                <a:latin typeface="Arial" panose="020B0604020202020204" pitchFamily="34" charset="0"/>
                <a:cs typeface="Arial" panose="020B0604020202020204" pitchFamily="34" charset="0"/>
              </a:rPr>
              <a:t>»Angebote für Frauen müssen spezialisierter und zahlreicher sein. In unserer ganzen Region […] gibt es eine Übernachtungsstelle für 7 Frauen.«</a:t>
            </a:r>
          </a:p>
          <a:p>
            <a:pPr marL="0" lvl="0" indent="0" algn="ctr" defTabSz="457200">
              <a:spcAft>
                <a:spcPts val="600"/>
              </a:spcAft>
              <a:buClr>
                <a:srgbClr val="4472C4"/>
              </a:buClr>
              <a:buNone/>
            </a:pPr>
            <a:r>
              <a:rPr lang="de-DE" sz="1300" b="1" dirty="0">
                <a:solidFill>
                  <a:srgbClr val="006699"/>
                </a:solidFill>
                <a:latin typeface="Arial" panose="020B0604020202020204" pitchFamily="34" charset="0"/>
                <a:cs typeface="Arial" panose="020B0604020202020204" pitchFamily="34" charset="0"/>
              </a:rPr>
              <a:t>… sind zu </a:t>
            </a:r>
            <a:r>
              <a:rPr lang="de-DE" sz="1300" b="1" dirty="0" err="1">
                <a:solidFill>
                  <a:srgbClr val="006699"/>
                </a:solidFill>
                <a:latin typeface="Arial" panose="020B0604020202020204" pitchFamily="34" charset="0"/>
                <a:cs typeface="Arial" panose="020B0604020202020204" pitchFamily="34" charset="0"/>
              </a:rPr>
              <a:t>hochschwellig</a:t>
            </a:r>
            <a:r>
              <a:rPr lang="de-DE" sz="1300" b="1" dirty="0">
                <a:solidFill>
                  <a:srgbClr val="006699"/>
                </a:solidFill>
                <a:latin typeface="Arial" panose="020B0604020202020204" pitchFamily="34" charset="0"/>
                <a:cs typeface="Arial" panose="020B0604020202020204" pitchFamily="34" charset="0"/>
              </a:rPr>
              <a:t> </a:t>
            </a:r>
            <a:br>
              <a:rPr lang="de-DE" sz="1300" b="1" dirty="0">
                <a:solidFill>
                  <a:srgbClr val="006699"/>
                </a:solidFill>
                <a:latin typeface="Arial" panose="020B0604020202020204" pitchFamily="34" charset="0"/>
                <a:cs typeface="Arial" panose="020B0604020202020204" pitchFamily="34" charset="0"/>
              </a:rPr>
            </a:br>
            <a:r>
              <a:rPr lang="de-DE" sz="1300" i="1" dirty="0">
                <a:solidFill>
                  <a:srgbClr val="002060"/>
                </a:solidFill>
                <a:latin typeface="Arial" panose="020B0604020202020204" pitchFamily="34" charset="0"/>
                <a:cs typeface="Arial" panose="020B0604020202020204" pitchFamily="34" charset="0"/>
              </a:rPr>
              <a:t>»Für Vermittlung in [das] Frauenhaus ist ein telefonisches Gespräch notwendig, in der die Betroffene ihr Erlebtes schildert. [Dies] ist für viele nicht machbar, da sie schwer traumatisiert sind und erst eine Weile brauchen, bis sie Personen vertrauen, um ihre Geschichte zu erzählen. Die Erzählung durch die Sozialarbeiterin, zu der bereits Vertrauen aufgebaut wurde, reicht hierbei leider nicht aus, um in einem Frauenhaus aufgenommen zu werden.«</a:t>
            </a:r>
          </a:p>
          <a:p>
            <a:pPr marL="0" lvl="0" indent="0" algn="ctr" defTabSz="457200">
              <a:spcAft>
                <a:spcPts val="600"/>
              </a:spcAft>
              <a:buClr>
                <a:srgbClr val="4472C4"/>
              </a:buClr>
              <a:buNone/>
            </a:pPr>
            <a:r>
              <a:rPr lang="de-DE" sz="1300" b="1" dirty="0">
                <a:solidFill>
                  <a:srgbClr val="006699"/>
                </a:solidFill>
                <a:latin typeface="Arial" panose="020B0604020202020204" pitchFamily="34" charset="0"/>
                <a:cs typeface="Arial" panose="020B0604020202020204" pitchFamily="34" charset="0"/>
              </a:rPr>
              <a:t>… sind zu weit entfernt </a:t>
            </a:r>
            <a:br>
              <a:rPr lang="de-DE" sz="1300" b="1" dirty="0">
                <a:solidFill>
                  <a:srgbClr val="006699"/>
                </a:solidFill>
                <a:latin typeface="Arial" panose="020B0604020202020204" pitchFamily="34" charset="0"/>
                <a:cs typeface="Arial" panose="020B0604020202020204" pitchFamily="34" charset="0"/>
              </a:rPr>
            </a:br>
            <a:r>
              <a:rPr lang="de-DE" sz="1300" i="1" dirty="0">
                <a:solidFill>
                  <a:srgbClr val="002060"/>
                </a:solidFill>
                <a:latin typeface="Arial" panose="020B0604020202020204" pitchFamily="34" charset="0"/>
                <a:cs typeface="Arial" panose="020B0604020202020204" pitchFamily="34" charset="0"/>
              </a:rPr>
              <a:t>»Frauenhaus nimmt häufig nicht auf, Frauenberatungsstelle ist weit entfernt.« </a:t>
            </a:r>
          </a:p>
          <a:p>
            <a:pPr marL="0" lvl="0" indent="0" algn="ctr" defTabSz="457200">
              <a:spcAft>
                <a:spcPts val="600"/>
              </a:spcAft>
              <a:buClr>
                <a:srgbClr val="4472C4"/>
              </a:buClr>
              <a:buNone/>
            </a:pPr>
            <a:endParaRPr lang="de-DE" sz="1300" b="1" i="1" dirty="0">
              <a:solidFill>
                <a:srgbClr val="002060"/>
              </a:solidFill>
              <a:latin typeface="Arial" panose="020B0604020202020204" pitchFamily="34" charset="0"/>
              <a:cs typeface="Arial" panose="020B0604020202020204" pitchFamily="34" charset="0"/>
            </a:endParaRPr>
          </a:p>
          <a:p>
            <a:pPr marL="0" lvl="0" indent="0" algn="ctr" defTabSz="457200">
              <a:spcAft>
                <a:spcPts val="600"/>
              </a:spcAft>
              <a:buClr>
                <a:srgbClr val="4472C4"/>
              </a:buClr>
              <a:buNone/>
            </a:pPr>
            <a:r>
              <a:rPr lang="de-DE" sz="1300" b="1" dirty="0">
                <a:solidFill>
                  <a:srgbClr val="006699"/>
                </a:solidFill>
                <a:latin typeface="Arial" panose="020B0604020202020204" pitchFamily="34" charset="0"/>
                <a:cs typeface="Arial" panose="020B0604020202020204" pitchFamily="34" charset="0"/>
              </a:rPr>
              <a:t>… sind unpassend für: </a:t>
            </a:r>
          </a:p>
          <a:p>
            <a:pPr marL="0" lvl="0" indent="0" algn="ctr" defTabSz="457200">
              <a:spcAft>
                <a:spcPts val="600"/>
              </a:spcAft>
              <a:buClr>
                <a:srgbClr val="4472C4"/>
              </a:buClr>
              <a:buNone/>
            </a:pPr>
            <a:r>
              <a:rPr lang="de-DE" sz="1300" b="1" dirty="0">
                <a:solidFill>
                  <a:srgbClr val="006699"/>
                </a:solidFill>
                <a:latin typeface="Arial" panose="020B0604020202020204" pitchFamily="34" charset="0"/>
                <a:cs typeface="Arial" panose="020B0604020202020204" pitchFamily="34" charset="0"/>
              </a:rPr>
              <a:t>Wohnungslose Frauen </a:t>
            </a:r>
            <a:br>
              <a:rPr lang="de-DE" sz="1300" b="1" dirty="0">
                <a:solidFill>
                  <a:srgbClr val="006699"/>
                </a:solidFill>
                <a:latin typeface="Arial" panose="020B0604020202020204" pitchFamily="34" charset="0"/>
                <a:cs typeface="Arial" panose="020B0604020202020204" pitchFamily="34" charset="0"/>
              </a:rPr>
            </a:br>
            <a:r>
              <a:rPr lang="de-DE" sz="1300" i="1" dirty="0">
                <a:solidFill>
                  <a:srgbClr val="002060"/>
                </a:solidFill>
                <a:latin typeface="Arial" panose="020B0604020202020204" pitchFamily="34" charset="0"/>
                <a:cs typeface="Arial" panose="020B0604020202020204" pitchFamily="34" charset="0"/>
              </a:rPr>
              <a:t>»Das Frauenhaus nimmt in der Regel keine wohnungslosen Frauen auf, auch wenn sie zum Teil massive Gewalterfahrungen  haben«</a:t>
            </a:r>
          </a:p>
          <a:p>
            <a:pPr marL="0" lvl="0" indent="0" algn="ctr" defTabSz="457200">
              <a:spcAft>
                <a:spcPts val="600"/>
              </a:spcAft>
              <a:buClr>
                <a:srgbClr val="4472C4"/>
              </a:buClr>
              <a:buNone/>
            </a:pPr>
            <a:r>
              <a:rPr lang="de-DE" sz="1300" b="1" dirty="0">
                <a:solidFill>
                  <a:srgbClr val="006699"/>
                </a:solidFill>
                <a:latin typeface="Arial" panose="020B0604020202020204" pitchFamily="34" charset="0"/>
                <a:cs typeface="Arial" panose="020B0604020202020204" pitchFamily="34" charset="0"/>
              </a:rPr>
              <a:t>Drogengebrauchende Frauen</a:t>
            </a:r>
            <a:br>
              <a:rPr lang="de-DE" sz="1300" b="1" dirty="0">
                <a:solidFill>
                  <a:srgbClr val="006699"/>
                </a:solidFill>
                <a:latin typeface="Arial" panose="020B0604020202020204" pitchFamily="34" charset="0"/>
                <a:cs typeface="Arial" panose="020B0604020202020204" pitchFamily="34" charset="0"/>
              </a:rPr>
            </a:br>
            <a:r>
              <a:rPr lang="de-DE" sz="1300" i="1" dirty="0">
                <a:solidFill>
                  <a:srgbClr val="002060"/>
                </a:solidFill>
                <a:latin typeface="Arial" panose="020B0604020202020204" pitchFamily="34" charset="0"/>
                <a:cs typeface="Arial" panose="020B0604020202020204" pitchFamily="34" charset="0"/>
              </a:rPr>
              <a:t>»Die bestehenden Frauenhäuser der Region nehmen nur Frauen ohne Alkoholproblematik auf.« </a:t>
            </a:r>
          </a:p>
          <a:p>
            <a:pPr marL="0" lvl="0" indent="0" algn="ctr" defTabSz="457200">
              <a:spcAft>
                <a:spcPts val="600"/>
              </a:spcAft>
              <a:buClr>
                <a:srgbClr val="4472C4"/>
              </a:buClr>
              <a:buNone/>
            </a:pPr>
            <a:r>
              <a:rPr lang="de-DE" sz="1300" b="1" dirty="0">
                <a:solidFill>
                  <a:srgbClr val="006699"/>
                </a:solidFill>
                <a:latin typeface="Arial" panose="020B0604020202020204" pitchFamily="34" charset="0"/>
                <a:cs typeface="Arial" panose="020B0604020202020204" pitchFamily="34" charset="0"/>
              </a:rPr>
              <a:t>Nicht-deutsche Frauen/ Frauen mit fehlenden Deutschkenntnissen </a:t>
            </a:r>
            <a:br>
              <a:rPr lang="de-DE" sz="1300" b="1" dirty="0">
                <a:solidFill>
                  <a:srgbClr val="006699"/>
                </a:solidFill>
                <a:latin typeface="Arial" panose="020B0604020202020204" pitchFamily="34" charset="0"/>
                <a:cs typeface="Arial" panose="020B0604020202020204" pitchFamily="34" charset="0"/>
              </a:rPr>
            </a:br>
            <a:r>
              <a:rPr lang="de-DE" sz="1300" i="1" dirty="0">
                <a:solidFill>
                  <a:srgbClr val="002060"/>
                </a:solidFill>
                <a:latin typeface="Arial" panose="020B0604020202020204" pitchFamily="34" charset="0"/>
                <a:cs typeface="Arial" panose="020B0604020202020204" pitchFamily="34" charset="0"/>
              </a:rPr>
              <a:t>»Ein Ausbau der Frauenhausplätze, auch für Frauen ohne eigener Anspruchsberechtigung bzw. Aufenthaltsrecht in Deutschland.«</a:t>
            </a:r>
          </a:p>
          <a:p>
            <a:endParaRPr lang="de-DE" dirty="0"/>
          </a:p>
        </p:txBody>
      </p:sp>
    </p:spTree>
    <p:extLst>
      <p:ext uri="{BB962C8B-B14F-4D97-AF65-F5344CB8AC3E}">
        <p14:creationId xmlns:p14="http://schemas.microsoft.com/office/powerpoint/2010/main" val="1250270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D585C1-59FD-4400-8A8A-E313C3A1057E}"/>
              </a:ext>
            </a:extLst>
          </p:cNvPr>
          <p:cNvSpPr>
            <a:spLocks noGrp="1"/>
          </p:cNvSpPr>
          <p:nvPr>
            <p:ph type="title"/>
          </p:nvPr>
        </p:nvSpPr>
        <p:spPr/>
        <p:txBody>
          <a:bodyPr/>
          <a:lstStyle/>
          <a:p>
            <a:r>
              <a:rPr lang="de-DE" dirty="0"/>
              <a:t>Erkenntnisse</a:t>
            </a:r>
          </a:p>
        </p:txBody>
      </p:sp>
      <p:sp>
        <p:nvSpPr>
          <p:cNvPr id="3" name="Inhaltsplatzhalter 2">
            <a:extLst>
              <a:ext uri="{FF2B5EF4-FFF2-40B4-BE49-F238E27FC236}">
                <a16:creationId xmlns:a16="http://schemas.microsoft.com/office/drawing/2014/main" id="{649FC0B4-B2E2-4C46-AD3D-DBE6F4B2A5D0}"/>
              </a:ext>
            </a:extLst>
          </p:cNvPr>
          <p:cNvSpPr>
            <a:spLocks noGrp="1"/>
          </p:cNvSpPr>
          <p:nvPr>
            <p:ph idx="1"/>
          </p:nvPr>
        </p:nvSpPr>
        <p:spPr/>
        <p:txBody>
          <a:bodyPr>
            <a:normAutofit fontScale="47500" lnSpcReduction="20000"/>
          </a:bodyPr>
          <a:lstStyle/>
          <a:p>
            <a:pPr algn="ctr"/>
            <a:r>
              <a:rPr lang="de-DE" b="1" dirty="0"/>
              <a:t>Zeit </a:t>
            </a:r>
            <a:br>
              <a:rPr lang="de-DE" b="1" dirty="0"/>
            </a:br>
            <a:r>
              <a:rPr lang="de-DE" i="1" dirty="0">
                <a:solidFill>
                  <a:srgbClr val="002060"/>
                </a:solidFill>
              </a:rPr>
              <a:t>»Unsere Beratungszeit müsste ausgeweitet werden, dann wären die Bedingungen deutlich besser, die Vernetzung ist bestens.«</a:t>
            </a:r>
          </a:p>
          <a:p>
            <a:pPr algn="ctr"/>
            <a:r>
              <a:rPr lang="de-DE" b="1" dirty="0"/>
              <a:t>Personal: TherapeutInnen und ÄrztInnen</a:t>
            </a:r>
            <a:br>
              <a:rPr lang="de-DE" b="1" dirty="0"/>
            </a:br>
            <a:r>
              <a:rPr lang="de-DE" i="1" dirty="0">
                <a:solidFill>
                  <a:srgbClr val="002060"/>
                </a:solidFill>
              </a:rPr>
              <a:t>»Die Versorgung mit Therapeutinnen ist nicht ausreichend.«</a:t>
            </a:r>
          </a:p>
          <a:p>
            <a:pPr algn="ctr"/>
            <a:r>
              <a:rPr lang="de-DE" b="1" dirty="0"/>
              <a:t>Weibliche MitarbeiterInnen </a:t>
            </a:r>
            <a:br>
              <a:rPr lang="de-DE" b="1" dirty="0"/>
            </a:br>
            <a:r>
              <a:rPr lang="de-DE" i="1" dirty="0">
                <a:solidFill>
                  <a:srgbClr val="002060"/>
                </a:solidFill>
              </a:rPr>
              <a:t>»Immer noch relativ wenige Frauen im Arbeitsbereich der Wohnungslosenhilfe und diese sind oft, durch den Umgang mit dem Klientel, forsch und furchtlos […].«</a:t>
            </a:r>
          </a:p>
          <a:p>
            <a:pPr algn="ctr"/>
            <a:r>
              <a:rPr lang="de-DE" b="1" dirty="0"/>
              <a:t>Kooperationen &amp; Netzwerke </a:t>
            </a:r>
            <a:br>
              <a:rPr lang="de-DE" b="1" dirty="0"/>
            </a:br>
            <a:r>
              <a:rPr lang="de-DE" i="1" dirty="0">
                <a:solidFill>
                  <a:srgbClr val="C00000"/>
                </a:solidFill>
              </a:rPr>
              <a:t>»Zur Aufarbeitung von Gewalt werden dabei Vernetzung bzw. Kooperationen mit den einschlägigen Einrichtungen, Fachdiensten, Therapeut*innen und Arbeitskreisen angestrebt.«</a:t>
            </a:r>
          </a:p>
          <a:p>
            <a:pPr algn="ctr"/>
            <a:r>
              <a:rPr lang="de-DE" b="1" dirty="0"/>
              <a:t>Schulungen</a:t>
            </a:r>
            <a:br>
              <a:rPr lang="de-DE" dirty="0"/>
            </a:br>
            <a:r>
              <a:rPr lang="de-DE" i="1" dirty="0">
                <a:solidFill>
                  <a:srgbClr val="002060"/>
                </a:solidFill>
              </a:rPr>
              <a:t>»Die Mitarbeiterinnen sollten besser geschult werden im Umgang mit Gewaltsituationen. Diese sind in der Stationären Hilfe an der Tagesordnung und beziehen sich nicht nur auf die Klientinnen, sondern richten sich auch gegen die Sozialarbeiterinnen.« </a:t>
            </a:r>
          </a:p>
          <a:p>
            <a:pPr algn="ctr"/>
            <a:r>
              <a:rPr lang="de-DE" b="1" dirty="0"/>
              <a:t>Leitfäden/Programme </a:t>
            </a:r>
            <a:br>
              <a:rPr lang="de-DE" i="1" dirty="0">
                <a:solidFill>
                  <a:srgbClr val="002060"/>
                </a:solidFill>
              </a:rPr>
            </a:br>
            <a:r>
              <a:rPr lang="de-DE" i="1" dirty="0">
                <a:solidFill>
                  <a:srgbClr val="002060"/>
                </a:solidFill>
              </a:rPr>
              <a:t>»Ein Handlungsleitfaden für den Umgang mit Frauen mit Gewalterfahrung sollte in jeder Einrichtung vorliegen</a:t>
            </a:r>
            <a:endParaRPr lang="de-DE" dirty="0"/>
          </a:p>
        </p:txBody>
      </p:sp>
      <p:sp>
        <p:nvSpPr>
          <p:cNvPr id="4" name="Textfeld 3">
            <a:extLst>
              <a:ext uri="{FF2B5EF4-FFF2-40B4-BE49-F238E27FC236}">
                <a16:creationId xmlns:a16="http://schemas.microsoft.com/office/drawing/2014/main" id="{D01EB008-2608-409B-AAC3-205EDF6322F0}"/>
              </a:ext>
            </a:extLst>
          </p:cNvPr>
          <p:cNvSpPr txBox="1"/>
          <p:nvPr/>
        </p:nvSpPr>
        <p:spPr>
          <a:xfrm>
            <a:off x="1403648" y="5479832"/>
            <a:ext cx="5400600" cy="261610"/>
          </a:xfrm>
          <a:prstGeom prst="rect">
            <a:avLst/>
          </a:prstGeom>
          <a:noFill/>
        </p:spPr>
        <p:txBody>
          <a:bodyPr wrap="square" rtlCol="0">
            <a:spAutoFit/>
          </a:bodyPr>
          <a:lstStyle/>
          <a:p>
            <a:r>
              <a:rPr lang="de-DE" sz="1100" dirty="0"/>
              <a:t>Umfrage BAG W siehe Beitrag wohnungslos </a:t>
            </a:r>
            <a:r>
              <a:rPr lang="de-DE" sz="1100" dirty="0" err="1"/>
              <a:t>Jhg</a:t>
            </a:r>
            <a:r>
              <a:rPr lang="de-DE" sz="1100" dirty="0"/>
              <a:t>. 63 Heft 1/2021 S. 25-30</a:t>
            </a:r>
          </a:p>
        </p:txBody>
      </p:sp>
    </p:spTree>
    <p:extLst>
      <p:ext uri="{BB962C8B-B14F-4D97-AF65-F5344CB8AC3E}">
        <p14:creationId xmlns:p14="http://schemas.microsoft.com/office/powerpoint/2010/main" val="3506220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645351-BA1F-417F-92A7-62D1402BCD6D}"/>
              </a:ext>
            </a:extLst>
          </p:cNvPr>
          <p:cNvSpPr>
            <a:spLocks noGrp="1"/>
          </p:cNvSpPr>
          <p:nvPr>
            <p:ph type="title"/>
          </p:nvPr>
        </p:nvSpPr>
        <p:spPr>
          <a:xfrm>
            <a:off x="457200" y="274638"/>
            <a:ext cx="5698976" cy="562074"/>
          </a:xfrm>
        </p:spPr>
        <p:txBody>
          <a:bodyPr/>
          <a:lstStyle/>
          <a:p>
            <a:r>
              <a:rPr lang="de-DE" dirty="0"/>
              <a:t>Situation Gewaltschutz wohnungsloser Frauen</a:t>
            </a:r>
            <a:br>
              <a:rPr lang="de-DE" dirty="0"/>
            </a:br>
            <a:endParaRPr lang="de-DE" dirty="0"/>
          </a:p>
        </p:txBody>
      </p:sp>
      <p:sp>
        <p:nvSpPr>
          <p:cNvPr id="3" name="Inhaltsplatzhalter 2">
            <a:extLst>
              <a:ext uri="{FF2B5EF4-FFF2-40B4-BE49-F238E27FC236}">
                <a16:creationId xmlns:a16="http://schemas.microsoft.com/office/drawing/2014/main" id="{82C2EBB2-4171-4357-8715-3AA121106019}"/>
              </a:ext>
            </a:extLst>
          </p:cNvPr>
          <p:cNvSpPr>
            <a:spLocks noGrp="1"/>
          </p:cNvSpPr>
          <p:nvPr>
            <p:ph idx="1"/>
          </p:nvPr>
        </p:nvSpPr>
        <p:spPr/>
        <p:txBody>
          <a:bodyPr>
            <a:normAutofit fontScale="55000" lnSpcReduction="20000"/>
          </a:bodyPr>
          <a:lstStyle/>
          <a:p>
            <a:r>
              <a:rPr lang="de-DE" dirty="0"/>
              <a:t>Zugänge zu Frauenhäusern und Fachberatungsstellen, problematisch für wohnungslose Frauen mit hohem Unterstützungsbedarf, „Multiproblemlagen“ </a:t>
            </a:r>
          </a:p>
          <a:p>
            <a:pPr marL="0" indent="0">
              <a:buNone/>
            </a:pPr>
            <a:endParaRPr lang="de-DE" dirty="0"/>
          </a:p>
          <a:p>
            <a:r>
              <a:rPr lang="de-DE" dirty="0"/>
              <a:t>Schutz/Beratung in Einrichtungen der Wohnungsnotfallhilfe / in ordnungsrechtlicher Unterbringung nicht regelmäßig gewährleistet</a:t>
            </a:r>
          </a:p>
          <a:p>
            <a:pPr marL="0" indent="0">
              <a:buNone/>
            </a:pPr>
            <a:endParaRPr lang="de-DE" dirty="0"/>
          </a:p>
          <a:p>
            <a:r>
              <a:rPr lang="de-DE" dirty="0"/>
              <a:t>Ausbau Gewaltschutz in Wohnungsnotfallhilfe</a:t>
            </a:r>
          </a:p>
          <a:p>
            <a:endParaRPr lang="de-DE" dirty="0"/>
          </a:p>
          <a:p>
            <a:r>
              <a:rPr lang="de-DE" dirty="0"/>
              <a:t>Vernetzung und Kooperation mit Schutz- und Unterstützungssystem für gewaltbetroffene Frauen ausbaufähig</a:t>
            </a:r>
          </a:p>
          <a:p>
            <a:pPr marL="0" indent="0">
              <a:buNone/>
            </a:pPr>
            <a:endParaRPr lang="de-DE" dirty="0"/>
          </a:p>
          <a:p>
            <a:r>
              <a:rPr lang="de-DE" dirty="0"/>
              <a:t>Berücksichtigung von wohnungslosen Frauen bei der Umsetzung der Istanbul-Konvention gering</a:t>
            </a:r>
          </a:p>
          <a:p>
            <a:pPr marL="0" indent="0">
              <a:buNone/>
            </a:pPr>
            <a:endParaRPr lang="de-DE" dirty="0"/>
          </a:p>
          <a:p>
            <a:r>
              <a:rPr lang="de-DE" dirty="0"/>
              <a:t>Mehrdimensionaler Ansatz für einen umfassenden Gewaltschutz notwendig</a:t>
            </a:r>
          </a:p>
        </p:txBody>
      </p:sp>
    </p:spTree>
    <p:extLst>
      <p:ext uri="{BB962C8B-B14F-4D97-AF65-F5344CB8AC3E}">
        <p14:creationId xmlns:p14="http://schemas.microsoft.com/office/powerpoint/2010/main" val="1757667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C39092-C121-4BC7-9D28-BAED98ACD196}"/>
              </a:ext>
            </a:extLst>
          </p:cNvPr>
          <p:cNvSpPr>
            <a:spLocks noGrp="1"/>
          </p:cNvSpPr>
          <p:nvPr>
            <p:ph type="title"/>
          </p:nvPr>
        </p:nvSpPr>
        <p:spPr/>
        <p:txBody>
          <a:bodyPr/>
          <a:lstStyle/>
          <a:p>
            <a:r>
              <a:rPr lang="de-DE" dirty="0"/>
              <a:t>Spezialisierte Angebote</a:t>
            </a:r>
          </a:p>
        </p:txBody>
      </p:sp>
      <p:pic>
        <p:nvPicPr>
          <p:cNvPr id="4" name="Inhaltsplatzhalter 3">
            <a:extLst>
              <a:ext uri="{FF2B5EF4-FFF2-40B4-BE49-F238E27FC236}">
                <a16:creationId xmlns:a16="http://schemas.microsoft.com/office/drawing/2014/main" id="{F0746ADE-9AE2-47BD-8A8E-B7D39BBED833}"/>
              </a:ext>
            </a:extLst>
          </p:cNvPr>
          <p:cNvPicPr>
            <a:picLocks noGrp="1" noChangeAspect="1"/>
          </p:cNvPicPr>
          <p:nvPr>
            <p:ph idx="1"/>
          </p:nvPr>
        </p:nvPicPr>
        <p:blipFill>
          <a:blip r:embed="rId3"/>
          <a:stretch>
            <a:fillRect/>
          </a:stretch>
        </p:blipFill>
        <p:spPr>
          <a:xfrm>
            <a:off x="323528" y="1484784"/>
            <a:ext cx="8229600" cy="4169518"/>
          </a:xfrm>
          <a:prstGeom prst="rect">
            <a:avLst/>
          </a:prstGeom>
        </p:spPr>
      </p:pic>
    </p:spTree>
    <p:extLst>
      <p:ext uri="{BB962C8B-B14F-4D97-AF65-F5344CB8AC3E}">
        <p14:creationId xmlns:p14="http://schemas.microsoft.com/office/powerpoint/2010/main" val="3779493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F40A4-8745-4559-B7BD-8E3A1159FF0E}"/>
              </a:ext>
            </a:extLst>
          </p:cNvPr>
          <p:cNvSpPr>
            <a:spLocks noGrp="1"/>
          </p:cNvSpPr>
          <p:nvPr>
            <p:ph type="title"/>
          </p:nvPr>
        </p:nvSpPr>
        <p:spPr/>
        <p:txBody>
          <a:bodyPr/>
          <a:lstStyle/>
          <a:p>
            <a:r>
              <a:rPr lang="de-DE" sz="2800" dirty="0"/>
              <a:t>Kooperationshindernisse zwischen den jeweiligen Hilfesysteme</a:t>
            </a:r>
            <a:endParaRPr lang="de-DE" dirty="0"/>
          </a:p>
        </p:txBody>
      </p:sp>
      <p:sp>
        <p:nvSpPr>
          <p:cNvPr id="3" name="Inhaltsplatzhalter 2">
            <a:extLst>
              <a:ext uri="{FF2B5EF4-FFF2-40B4-BE49-F238E27FC236}">
                <a16:creationId xmlns:a16="http://schemas.microsoft.com/office/drawing/2014/main" id="{3E01016D-BDB6-4CF5-BDA7-34F9DAFB33E2}"/>
              </a:ext>
            </a:extLst>
          </p:cNvPr>
          <p:cNvSpPr>
            <a:spLocks noGrp="1"/>
          </p:cNvSpPr>
          <p:nvPr>
            <p:ph idx="1"/>
          </p:nvPr>
        </p:nvSpPr>
        <p:spPr/>
        <p:txBody>
          <a:bodyPr>
            <a:normAutofit/>
          </a:bodyPr>
          <a:lstStyle/>
          <a:p>
            <a:pPr>
              <a:buFont typeface="Arial" panose="020B0604020202020204" pitchFamily="34" charset="0"/>
              <a:buChar char="•"/>
            </a:pPr>
            <a:r>
              <a:rPr lang="de-DE" dirty="0"/>
              <a:t>„</a:t>
            </a:r>
            <a:r>
              <a:rPr lang="de-DE" dirty="0" err="1"/>
              <a:t>versäultes</a:t>
            </a:r>
            <a:r>
              <a:rPr lang="de-DE" dirty="0"/>
              <a:t> Denken und Handeln“</a:t>
            </a:r>
          </a:p>
          <a:p>
            <a:pPr>
              <a:buFont typeface="Arial" panose="020B0604020202020204" pitchFamily="34" charset="0"/>
              <a:buChar char="•"/>
            </a:pPr>
            <a:r>
              <a:rPr lang="de-DE" dirty="0"/>
              <a:t>Historisch gewachsene Vorbehalte</a:t>
            </a:r>
          </a:p>
          <a:p>
            <a:pPr>
              <a:buFont typeface="Arial" panose="020B0604020202020204" pitchFamily="34" charset="0"/>
              <a:buChar char="•"/>
            </a:pPr>
            <a:r>
              <a:rPr lang="de-DE" dirty="0"/>
              <a:t>Unterschiedliche Zugangshindernisse und Ausschlüsse </a:t>
            </a:r>
          </a:p>
          <a:p>
            <a:pPr>
              <a:buFont typeface="Arial" panose="020B0604020202020204" pitchFamily="34" charset="0"/>
              <a:buChar char="•"/>
            </a:pPr>
            <a:r>
              <a:rPr lang="de-DE" dirty="0"/>
              <a:t>Ressourcenmangel für Kooperation und Vernetzung in den Systemen</a:t>
            </a:r>
          </a:p>
          <a:p>
            <a:pPr marL="0" indent="0">
              <a:buNone/>
            </a:pPr>
            <a:endParaRPr lang="de-DE" dirty="0"/>
          </a:p>
        </p:txBody>
      </p:sp>
    </p:spTree>
    <p:extLst>
      <p:ext uri="{BB962C8B-B14F-4D97-AF65-F5344CB8AC3E}">
        <p14:creationId xmlns:p14="http://schemas.microsoft.com/office/powerpoint/2010/main" val="3858125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F40A4-8745-4559-B7BD-8E3A1159FF0E}"/>
              </a:ext>
            </a:extLst>
          </p:cNvPr>
          <p:cNvSpPr>
            <a:spLocks noGrp="1"/>
          </p:cNvSpPr>
          <p:nvPr>
            <p:ph type="title"/>
          </p:nvPr>
        </p:nvSpPr>
        <p:spPr/>
        <p:txBody>
          <a:bodyPr/>
          <a:lstStyle/>
          <a:p>
            <a:r>
              <a:rPr lang="de-DE" dirty="0"/>
              <a:t>Forderung der Selbstvertretung</a:t>
            </a:r>
          </a:p>
        </p:txBody>
      </p:sp>
      <p:sp>
        <p:nvSpPr>
          <p:cNvPr id="3" name="Inhaltsplatzhalter 2">
            <a:extLst>
              <a:ext uri="{FF2B5EF4-FFF2-40B4-BE49-F238E27FC236}">
                <a16:creationId xmlns:a16="http://schemas.microsoft.com/office/drawing/2014/main" id="{3E01016D-BDB6-4CF5-BDA7-34F9DAFB33E2}"/>
              </a:ext>
            </a:extLst>
          </p:cNvPr>
          <p:cNvSpPr>
            <a:spLocks noGrp="1"/>
          </p:cNvSpPr>
          <p:nvPr>
            <p:ph idx="1"/>
          </p:nvPr>
        </p:nvSpPr>
        <p:spPr/>
        <p:txBody>
          <a:bodyPr>
            <a:normAutofit fontScale="70000" lnSpcReduction="20000"/>
          </a:bodyPr>
          <a:lstStyle/>
          <a:p>
            <a:pPr>
              <a:spcBef>
                <a:spcPct val="0"/>
              </a:spcBef>
            </a:pPr>
            <a:r>
              <a:rPr lang="de-DE" sz="2800" dirty="0">
                <a:latin typeface="+mj-lt"/>
                <a:ea typeface="+mj-ea"/>
                <a:cs typeface="+mj-cs"/>
              </a:rPr>
              <a:t>keine sexuelle Ausbeutung von Frauen in Wohnungsnot. Wohnungslose Frauen haben Schwierigkeiten eine bezahlbare Wohnung zu finden. Viele Vermieter nutzen die Notlage der Frauen aus und bieten Wohnungen nur gegen Sex an.</a:t>
            </a:r>
          </a:p>
          <a:p>
            <a:pPr>
              <a:spcBef>
                <a:spcPct val="0"/>
              </a:spcBef>
            </a:pPr>
            <a:r>
              <a:rPr lang="de-DE" sz="2800" dirty="0">
                <a:latin typeface="+mj-lt"/>
                <a:ea typeface="+mj-ea"/>
                <a:cs typeface="+mj-cs"/>
              </a:rPr>
              <a:t>mehr Schutzräume speziell für Frauen und ihre Kinder in denen sie Hilfe und Angebote finden. Dies gilt auch für nicht-deutsche Frauen.</a:t>
            </a:r>
          </a:p>
          <a:p>
            <a:pPr>
              <a:spcBef>
                <a:spcPct val="0"/>
              </a:spcBef>
            </a:pPr>
            <a:r>
              <a:rPr lang="de-DE" sz="2800" dirty="0">
                <a:latin typeface="+mj-lt"/>
                <a:ea typeface="+mj-ea"/>
                <a:cs typeface="+mj-cs"/>
              </a:rPr>
              <a:t>die Einrichtung multilingualer Schutzräume. Das Recht auf Hilfe besteht laut der Allgemeinen Erklärung der Menschenrechte, Artikel 2 und Artikel 7 unabhängig der Staatsbürgerschaft und Herkunft</a:t>
            </a:r>
          </a:p>
          <a:p>
            <a:pPr>
              <a:spcBef>
                <a:spcPct val="0"/>
              </a:spcBef>
            </a:pPr>
            <a:r>
              <a:rPr lang="de-DE" sz="2800" dirty="0">
                <a:latin typeface="+mj-lt"/>
                <a:ea typeface="+mj-ea"/>
                <a:cs typeface="+mj-cs"/>
              </a:rPr>
              <a:t>viele Frauenhäuser sind komplett überlastet und können keine Frauen mehr aufnehmen. Erschwerend kommt hinzu dass den Frauenhäusern zu wenig Geld zur Verfügung steht. Hier fordern wir eine bessere Finanzierung und den Ausbau von Frauenhäusern.</a:t>
            </a:r>
          </a:p>
          <a:p>
            <a:pPr marL="0" indent="0">
              <a:spcBef>
                <a:spcPct val="0"/>
              </a:spcBef>
              <a:buNone/>
            </a:pPr>
            <a:endParaRPr lang="de-DE" sz="2800" dirty="0">
              <a:latin typeface="+mj-lt"/>
              <a:ea typeface="+mj-ea"/>
              <a:cs typeface="+mj-cs"/>
            </a:endParaRPr>
          </a:p>
          <a:p>
            <a:pPr marL="0" indent="0">
              <a:spcBef>
                <a:spcPct val="0"/>
              </a:spcBef>
              <a:buNone/>
            </a:pPr>
            <a:r>
              <a:rPr lang="de-DE" sz="2800" dirty="0">
                <a:latin typeface="+mj-lt"/>
                <a:ea typeface="+mj-ea"/>
                <a:cs typeface="+mj-cs"/>
              </a:rPr>
              <a:t>(Auszug aus dem Forderungspapier Selbstvertretung von Frauen in Wohnungslosigkeit)</a:t>
            </a:r>
          </a:p>
        </p:txBody>
      </p:sp>
    </p:spTree>
    <p:extLst>
      <p:ext uri="{BB962C8B-B14F-4D97-AF65-F5344CB8AC3E}">
        <p14:creationId xmlns:p14="http://schemas.microsoft.com/office/powerpoint/2010/main" val="3533718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DB30E2-2847-45D1-81B5-B163E6AB36F2}"/>
              </a:ext>
            </a:extLst>
          </p:cNvPr>
          <p:cNvSpPr>
            <a:spLocks noGrp="1"/>
          </p:cNvSpPr>
          <p:nvPr>
            <p:ph type="title"/>
          </p:nvPr>
        </p:nvSpPr>
        <p:spPr>
          <a:xfrm>
            <a:off x="457200" y="274638"/>
            <a:ext cx="5770984" cy="562074"/>
          </a:xfrm>
        </p:spPr>
        <p:txBody>
          <a:bodyPr/>
          <a:lstStyle/>
          <a:p>
            <a:r>
              <a:rPr lang="de-DE" dirty="0"/>
              <a:t>Zentrale Forderungen, die uns alle betreffen.. </a:t>
            </a:r>
          </a:p>
        </p:txBody>
      </p:sp>
      <p:sp>
        <p:nvSpPr>
          <p:cNvPr id="3" name="Inhaltsplatzhalter 2">
            <a:extLst>
              <a:ext uri="{FF2B5EF4-FFF2-40B4-BE49-F238E27FC236}">
                <a16:creationId xmlns:a16="http://schemas.microsoft.com/office/drawing/2014/main" id="{0D176CDA-BF69-4C64-8B34-23DDAFF79248}"/>
              </a:ext>
            </a:extLst>
          </p:cNvPr>
          <p:cNvSpPr>
            <a:spLocks noGrp="1"/>
          </p:cNvSpPr>
          <p:nvPr>
            <p:ph idx="1"/>
          </p:nvPr>
        </p:nvSpPr>
        <p:spPr/>
        <p:txBody>
          <a:bodyPr>
            <a:normAutofit lnSpcReduction="10000"/>
          </a:bodyPr>
          <a:lstStyle/>
          <a:p>
            <a:r>
              <a:rPr lang="de-DE" sz="2800" dirty="0"/>
              <a:t>Einbeziehung der Situation Frauen in multiplen Problemlagen in Bestandsaufnahmen und Bedarfsanalysen zu Gewalt gegen Frauen in den einzelnen Bundesländern</a:t>
            </a:r>
          </a:p>
          <a:p>
            <a:endParaRPr lang="de-DE" sz="2800" dirty="0"/>
          </a:p>
          <a:p>
            <a:r>
              <a:rPr lang="de-DE" sz="2800" dirty="0"/>
              <a:t>Ausbau der Hilfesysteme, Schließen von Schutzlücken</a:t>
            </a:r>
          </a:p>
          <a:p>
            <a:endParaRPr lang="de-DE" sz="2800" dirty="0"/>
          </a:p>
          <a:p>
            <a:r>
              <a:rPr lang="de-DE" sz="2800" dirty="0"/>
              <a:t>Angemessene finanzielle Mittel für Koordinierungs- und Vernetzungsaufgaben unterschiedlicher Hilfe- und Unterstützungsangebote</a:t>
            </a:r>
          </a:p>
          <a:p>
            <a:pPr marL="0" indent="0">
              <a:buNone/>
            </a:pPr>
            <a:endParaRPr lang="de-DE" sz="2800" dirty="0"/>
          </a:p>
          <a:p>
            <a:endParaRPr lang="de-DE" sz="2800" dirty="0"/>
          </a:p>
        </p:txBody>
      </p:sp>
    </p:spTree>
    <p:extLst>
      <p:ext uri="{BB962C8B-B14F-4D97-AF65-F5344CB8AC3E}">
        <p14:creationId xmlns:p14="http://schemas.microsoft.com/office/powerpoint/2010/main" val="864738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F40A4-8745-4559-B7BD-8E3A1159FF0E}"/>
              </a:ext>
            </a:extLst>
          </p:cNvPr>
          <p:cNvSpPr>
            <a:spLocks noGrp="1"/>
          </p:cNvSpPr>
          <p:nvPr>
            <p:ph type="title"/>
          </p:nvPr>
        </p:nvSpPr>
        <p:spPr/>
        <p:txBody>
          <a:bodyPr/>
          <a:lstStyle/>
          <a:p>
            <a:r>
              <a:rPr lang="de-DE" dirty="0"/>
              <a:t>Zentrale Fragen</a:t>
            </a:r>
          </a:p>
        </p:txBody>
      </p:sp>
      <p:pic>
        <p:nvPicPr>
          <p:cNvPr id="5" name="Inhaltsplatzhalter 4">
            <a:extLst>
              <a:ext uri="{FF2B5EF4-FFF2-40B4-BE49-F238E27FC236}">
                <a16:creationId xmlns:a16="http://schemas.microsoft.com/office/drawing/2014/main" id="{C1DC9E61-601F-48DE-9F27-556FC680517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588224" y="1052736"/>
            <a:ext cx="2149475" cy="2149475"/>
          </a:xfrm>
        </p:spPr>
      </p:pic>
      <p:sp>
        <p:nvSpPr>
          <p:cNvPr id="3" name="Textfeld 2">
            <a:extLst>
              <a:ext uri="{FF2B5EF4-FFF2-40B4-BE49-F238E27FC236}">
                <a16:creationId xmlns:a16="http://schemas.microsoft.com/office/drawing/2014/main" id="{B768F4D8-4ECE-0381-FB3D-1053E525FFF0}"/>
              </a:ext>
            </a:extLst>
          </p:cNvPr>
          <p:cNvSpPr txBox="1"/>
          <p:nvPr/>
        </p:nvSpPr>
        <p:spPr>
          <a:xfrm>
            <a:off x="457200" y="1458774"/>
            <a:ext cx="6131024" cy="6555641"/>
          </a:xfrm>
          <a:prstGeom prst="rect">
            <a:avLst/>
          </a:prstGeom>
          <a:noFill/>
        </p:spPr>
        <p:txBody>
          <a:bodyPr wrap="square" rtlCol="0">
            <a:spAutoFit/>
          </a:bodyPr>
          <a:lstStyle/>
          <a:p>
            <a:pPr>
              <a:spcBef>
                <a:spcPct val="20000"/>
              </a:spcBef>
            </a:pPr>
            <a:r>
              <a:rPr lang="de-DE" sz="2500" dirty="0">
                <a:solidFill>
                  <a:schemeClr val="tx2">
                    <a:lumMod val="75000"/>
                  </a:schemeClr>
                </a:solidFill>
              </a:rPr>
              <a:t>Wie kann es sein, dass gerade die Frauen und Mädchen, die besonderen Schutzbedarf haben, kaum Zugang zu den Hilfen für Frauen mit Gewalterfahrung finden?</a:t>
            </a:r>
          </a:p>
          <a:p>
            <a:pPr>
              <a:spcBef>
                <a:spcPct val="20000"/>
              </a:spcBef>
            </a:pPr>
            <a:endParaRPr lang="de-DE" sz="2500" dirty="0">
              <a:solidFill>
                <a:schemeClr val="tx2">
                  <a:lumMod val="75000"/>
                </a:schemeClr>
              </a:solidFill>
            </a:endParaRPr>
          </a:p>
          <a:p>
            <a:pPr>
              <a:spcBef>
                <a:spcPct val="20000"/>
              </a:spcBef>
            </a:pPr>
            <a:r>
              <a:rPr lang="de-DE" sz="2500" dirty="0">
                <a:solidFill>
                  <a:schemeClr val="tx2">
                    <a:lumMod val="75000"/>
                  </a:schemeClr>
                </a:solidFill>
              </a:rPr>
              <a:t>Ist es eine Frage von Zuständigkeit oder eine Frage der Expertise?</a:t>
            </a:r>
          </a:p>
          <a:p>
            <a:pPr>
              <a:spcBef>
                <a:spcPct val="20000"/>
              </a:spcBef>
            </a:pPr>
            <a:endParaRPr lang="de-DE" sz="2500" dirty="0">
              <a:solidFill>
                <a:schemeClr val="tx2">
                  <a:lumMod val="75000"/>
                </a:schemeClr>
              </a:solidFill>
            </a:endParaRPr>
          </a:p>
          <a:p>
            <a:pPr>
              <a:spcBef>
                <a:spcPct val="20000"/>
              </a:spcBef>
            </a:pPr>
            <a:r>
              <a:rPr lang="de-DE" sz="2500" dirty="0">
                <a:solidFill>
                  <a:schemeClr val="tx2">
                    <a:lumMod val="75000"/>
                  </a:schemeClr>
                </a:solidFill>
              </a:rPr>
              <a:t>Was können wir tun, damit sich die Situation verändert?</a:t>
            </a:r>
          </a:p>
          <a:p>
            <a:pPr>
              <a:spcBef>
                <a:spcPct val="20000"/>
              </a:spcBef>
            </a:pPr>
            <a:endParaRPr lang="de-DE" sz="2500" dirty="0">
              <a:solidFill>
                <a:schemeClr val="tx2">
                  <a:lumMod val="75000"/>
                </a:schemeClr>
              </a:solidFill>
            </a:endParaRPr>
          </a:p>
          <a:p>
            <a:pPr>
              <a:spcBef>
                <a:spcPct val="20000"/>
              </a:spcBef>
            </a:pPr>
            <a:endParaRPr lang="de-DE" sz="2500" dirty="0">
              <a:solidFill>
                <a:schemeClr val="tx2">
                  <a:lumMod val="75000"/>
                </a:schemeClr>
              </a:solidFill>
            </a:endParaRPr>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2540284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DB30E2-2847-45D1-81B5-B163E6AB36F2}"/>
              </a:ext>
            </a:extLst>
          </p:cNvPr>
          <p:cNvSpPr>
            <a:spLocks noGrp="1"/>
          </p:cNvSpPr>
          <p:nvPr>
            <p:ph type="title"/>
          </p:nvPr>
        </p:nvSpPr>
        <p:spPr>
          <a:xfrm>
            <a:off x="457200" y="274638"/>
            <a:ext cx="5770984" cy="562074"/>
          </a:xfrm>
        </p:spPr>
        <p:txBody>
          <a:bodyPr/>
          <a:lstStyle/>
          <a:p>
            <a:r>
              <a:rPr lang="de-DE" dirty="0"/>
              <a:t>Was geschieht gerade…</a:t>
            </a:r>
          </a:p>
        </p:txBody>
      </p:sp>
      <p:sp>
        <p:nvSpPr>
          <p:cNvPr id="3" name="Inhaltsplatzhalter 2">
            <a:extLst>
              <a:ext uri="{FF2B5EF4-FFF2-40B4-BE49-F238E27FC236}">
                <a16:creationId xmlns:a16="http://schemas.microsoft.com/office/drawing/2014/main" id="{0D176CDA-BF69-4C64-8B34-23DDAFF79248}"/>
              </a:ext>
            </a:extLst>
          </p:cNvPr>
          <p:cNvSpPr>
            <a:spLocks noGrp="1"/>
          </p:cNvSpPr>
          <p:nvPr>
            <p:ph idx="1"/>
          </p:nvPr>
        </p:nvSpPr>
        <p:spPr/>
        <p:txBody>
          <a:bodyPr>
            <a:normAutofit fontScale="47500" lnSpcReduction="20000"/>
          </a:bodyPr>
          <a:lstStyle/>
          <a:p>
            <a:pPr marL="0" indent="0">
              <a:buNone/>
            </a:pPr>
            <a:r>
              <a:rPr lang="de-DE" sz="4500" dirty="0"/>
              <a:t>Seit November 2022 gibt es die Berichterstattungsstelle geschlechtsspezifische Gewalt beim DIMR</a:t>
            </a:r>
          </a:p>
          <a:p>
            <a:pPr algn="l">
              <a:buFont typeface="Arial" panose="020B0604020202020204" pitchFamily="34" charset="0"/>
              <a:buChar char="•"/>
            </a:pPr>
            <a:r>
              <a:rPr lang="de-DE" sz="4400" dirty="0"/>
              <a:t>trägt dazu bei, eine breite und belastbare Datengrundlage zu schaffen, </a:t>
            </a:r>
          </a:p>
          <a:p>
            <a:pPr algn="l">
              <a:buFont typeface="Arial" panose="020B0604020202020204" pitchFamily="34" charset="0"/>
              <a:buChar char="•"/>
            </a:pPr>
            <a:r>
              <a:rPr lang="de-DE" sz="4400" dirty="0"/>
              <a:t>beobachtet die innerstaatliche Umsetzung der Istanbul-Konvention, identifiziert  Handlungsbedarfe bei der Verhütung und Bekämpfung von geschlechtsspezifischer Gewalt und bei der Sicherstellung von Schutz und Unterstützung </a:t>
            </a:r>
          </a:p>
          <a:p>
            <a:pPr algn="l">
              <a:buFont typeface="Arial" panose="020B0604020202020204" pitchFamily="34" charset="0"/>
              <a:buChar char="•"/>
            </a:pPr>
            <a:r>
              <a:rPr lang="de-DE" sz="4400" dirty="0"/>
              <a:t>formuliert Empfehlungen an Politik und Verwaltung</a:t>
            </a:r>
          </a:p>
          <a:p>
            <a:pPr algn="l">
              <a:buFont typeface="Arial" panose="020B0604020202020204" pitchFamily="34" charset="0"/>
              <a:buChar char="•"/>
            </a:pPr>
            <a:r>
              <a:rPr lang="de-DE" sz="4400" dirty="0"/>
              <a:t>informiert und sensibilisiert neben Politik und Verwaltung auch die Zivilgesellschaft und die Öffentlichkeit. </a:t>
            </a:r>
          </a:p>
          <a:p>
            <a:pPr marL="0" indent="0">
              <a:buNone/>
            </a:pPr>
            <a:endParaRPr lang="de-DE" sz="4400" dirty="0"/>
          </a:p>
          <a:p>
            <a:pPr marL="0" indent="0">
              <a:buNone/>
            </a:pPr>
            <a:endParaRPr lang="de-DE" sz="4500" dirty="0"/>
          </a:p>
          <a:p>
            <a:pPr marL="0" indent="0">
              <a:buNone/>
            </a:pPr>
            <a:r>
              <a:rPr lang="de-DE" sz="4500" dirty="0"/>
              <a:t>https://</a:t>
            </a:r>
            <a:r>
              <a:rPr lang="de-DE" sz="4500" dirty="0" err="1"/>
              <a:t>www.institut-fuer-menschenrechte.de</a:t>
            </a:r>
            <a:r>
              <a:rPr lang="de-DE" sz="4500" dirty="0"/>
              <a:t>/das-institut/</a:t>
            </a:r>
            <a:r>
              <a:rPr lang="de-DE" sz="4500" dirty="0" err="1"/>
              <a:t>abteilungen</a:t>
            </a:r>
            <a:r>
              <a:rPr lang="de-DE" sz="4500" dirty="0"/>
              <a:t>/berichterstattungsstelle-zu-geschlechtsspezifischer-gewalt</a:t>
            </a:r>
          </a:p>
          <a:p>
            <a:endParaRPr lang="de-DE" sz="2800" dirty="0"/>
          </a:p>
        </p:txBody>
      </p:sp>
    </p:spTree>
    <p:extLst>
      <p:ext uri="{BB962C8B-B14F-4D97-AF65-F5344CB8AC3E}">
        <p14:creationId xmlns:p14="http://schemas.microsoft.com/office/powerpoint/2010/main" val="3493840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B8BD8113-10EC-4517-BCAB-CD116DCABD8A}"/>
              </a:ext>
            </a:extLst>
          </p:cNvPr>
          <p:cNvSpPr>
            <a:spLocks noGrp="1"/>
          </p:cNvSpPr>
          <p:nvPr>
            <p:ph type="title"/>
          </p:nvPr>
        </p:nvSpPr>
        <p:spPr/>
        <p:txBody>
          <a:bodyPr/>
          <a:lstStyle/>
          <a:p>
            <a:r>
              <a:rPr lang="de-DE" dirty="0"/>
              <a:t>Forschung</a:t>
            </a:r>
          </a:p>
        </p:txBody>
      </p:sp>
      <p:sp>
        <p:nvSpPr>
          <p:cNvPr id="3" name="Inhaltsplatzhalter 2">
            <a:extLst>
              <a:ext uri="{FF2B5EF4-FFF2-40B4-BE49-F238E27FC236}">
                <a16:creationId xmlns:a16="http://schemas.microsoft.com/office/drawing/2014/main" id="{3E01016D-BDB6-4CF5-BDA7-34F9DAFB33E2}"/>
              </a:ext>
            </a:extLst>
          </p:cNvPr>
          <p:cNvSpPr>
            <a:spLocks noGrp="1"/>
          </p:cNvSpPr>
          <p:nvPr>
            <p:ph idx="1"/>
          </p:nvPr>
        </p:nvSpPr>
        <p:spPr/>
        <p:txBody>
          <a:bodyPr>
            <a:normAutofit fontScale="40000" lnSpcReduction="20000"/>
          </a:bodyPr>
          <a:lstStyle/>
          <a:p>
            <a:pPr marL="0" indent="0">
              <a:lnSpc>
                <a:spcPct val="90000"/>
              </a:lnSpc>
              <a:buNone/>
            </a:pPr>
            <a:r>
              <a:rPr lang="de-DE" sz="6700" dirty="0"/>
              <a:t>Feministische Soziale Arbeit – solidarisch, intersektional und agil</a:t>
            </a:r>
          </a:p>
          <a:p>
            <a:pPr marL="0" indent="0">
              <a:lnSpc>
                <a:spcPct val="90000"/>
              </a:lnSpc>
              <a:buNone/>
            </a:pPr>
            <a:endParaRPr lang="de-DE" sz="6700" dirty="0"/>
          </a:p>
          <a:p>
            <a:pPr marL="0" indent="0">
              <a:lnSpc>
                <a:spcPct val="90000"/>
              </a:lnSpc>
              <a:buNone/>
            </a:pPr>
            <a:r>
              <a:rPr lang="de-DE" sz="6700" dirty="0"/>
              <a:t>Forschungsprojekt zur Umsetzung der Istanbul-Konvention</a:t>
            </a:r>
          </a:p>
          <a:p>
            <a:pPr marL="0" indent="0" algn="l">
              <a:buNone/>
            </a:pPr>
            <a:endParaRPr lang="de-DE" sz="6700" b="0" i="0" u="none" strike="noStrike" dirty="0">
              <a:solidFill>
                <a:srgbClr val="000000"/>
              </a:solidFill>
              <a:effectLst/>
            </a:endParaRPr>
          </a:p>
          <a:p>
            <a:pPr marL="0" indent="0" algn="l">
              <a:buNone/>
            </a:pPr>
            <a:endParaRPr lang="de-DE" sz="6700" dirty="0">
              <a:solidFill>
                <a:srgbClr val="000000"/>
              </a:solidFill>
            </a:endParaRPr>
          </a:p>
          <a:p>
            <a:pPr marL="0" indent="0">
              <a:lnSpc>
                <a:spcPct val="90000"/>
              </a:lnSpc>
              <a:buNone/>
            </a:pPr>
            <a:r>
              <a:rPr lang="de-DE" sz="6700" dirty="0"/>
              <a:t>Leitung: Prof. Dr. Kathrin Schrader</a:t>
            </a:r>
          </a:p>
          <a:p>
            <a:pPr marL="0" indent="0">
              <a:lnSpc>
                <a:spcPct val="90000"/>
              </a:lnSpc>
              <a:buNone/>
            </a:pPr>
            <a:r>
              <a:rPr lang="de-DE" sz="6700" dirty="0"/>
              <a:t>Gefördert durch das Hessische Ministerium für Wissenschaft und Kunst angesiedelt am Fachbereich 4 der Frankfurt University </a:t>
            </a:r>
            <a:r>
              <a:rPr lang="de-DE" sz="6700" dirty="0" err="1"/>
              <a:t>of</a:t>
            </a:r>
            <a:r>
              <a:rPr lang="de-DE" sz="6700" dirty="0"/>
              <a:t> Applied Sciences</a:t>
            </a:r>
          </a:p>
          <a:p>
            <a:pPr marL="0" indent="0">
              <a:buNone/>
            </a:pPr>
            <a:endParaRPr lang="de-DE" dirty="0">
              <a:effectLst/>
            </a:endParaRPr>
          </a:p>
          <a:p>
            <a:pPr marL="0" indent="0">
              <a:buNone/>
            </a:pPr>
            <a:br>
              <a:rPr lang="de-DE" dirty="0">
                <a:effectLst/>
              </a:rPr>
            </a:br>
            <a:endParaRPr lang="de-DE" dirty="0">
              <a:effectLst/>
            </a:endParaRPr>
          </a:p>
          <a:p>
            <a:pPr marL="0" indent="0">
              <a:buNone/>
            </a:pPr>
            <a:endParaRPr lang="de-DE" dirty="0"/>
          </a:p>
        </p:txBody>
      </p:sp>
    </p:spTree>
    <p:extLst>
      <p:ext uri="{BB962C8B-B14F-4D97-AF65-F5344CB8AC3E}">
        <p14:creationId xmlns:p14="http://schemas.microsoft.com/office/powerpoint/2010/main" val="3243584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B8BD8113-10EC-4517-BCAB-CD116DCABD8A}"/>
              </a:ext>
            </a:extLst>
          </p:cNvPr>
          <p:cNvSpPr>
            <a:spLocks noGrp="1"/>
          </p:cNvSpPr>
          <p:nvPr>
            <p:ph type="title"/>
          </p:nvPr>
        </p:nvSpPr>
        <p:spPr>
          <a:xfrm>
            <a:off x="683568" y="317969"/>
            <a:ext cx="5194920" cy="562074"/>
          </a:xfrm>
        </p:spPr>
        <p:txBody>
          <a:bodyPr/>
          <a:lstStyle/>
          <a:p>
            <a:r>
              <a:rPr lang="de-DE" sz="3200" dirty="0">
                <a:latin typeface="+mn-lt"/>
                <a:ea typeface="+mn-ea"/>
                <a:cs typeface="+mn-cs"/>
              </a:rPr>
              <a:t>Gelingende  Kooperationen </a:t>
            </a:r>
            <a:br>
              <a:rPr lang="de-DE" dirty="0"/>
            </a:br>
            <a:endParaRPr lang="de-DE" dirty="0"/>
          </a:p>
        </p:txBody>
      </p:sp>
      <p:sp>
        <p:nvSpPr>
          <p:cNvPr id="3" name="Inhaltsplatzhalter 2">
            <a:extLst>
              <a:ext uri="{FF2B5EF4-FFF2-40B4-BE49-F238E27FC236}">
                <a16:creationId xmlns:a16="http://schemas.microsoft.com/office/drawing/2014/main" id="{3E01016D-BDB6-4CF5-BDA7-34F9DAFB33E2}"/>
              </a:ext>
            </a:extLst>
          </p:cNvPr>
          <p:cNvSpPr>
            <a:spLocks noGrp="1"/>
          </p:cNvSpPr>
          <p:nvPr>
            <p:ph idx="1"/>
          </p:nvPr>
        </p:nvSpPr>
        <p:spPr>
          <a:xfrm>
            <a:off x="457200" y="1451994"/>
            <a:ext cx="8229600" cy="4525963"/>
          </a:xfrm>
        </p:spPr>
        <p:txBody>
          <a:bodyPr>
            <a:normAutofit/>
          </a:bodyPr>
          <a:lstStyle/>
          <a:p>
            <a:pPr marL="0" indent="0">
              <a:buNone/>
            </a:pPr>
            <a:endParaRPr lang="de-DE" dirty="0">
              <a:effectLst/>
            </a:endParaRPr>
          </a:p>
          <a:p>
            <a:pPr marL="0" indent="0">
              <a:buNone/>
            </a:pPr>
            <a:endParaRPr lang="de-DE" dirty="0"/>
          </a:p>
          <a:p>
            <a:pPr marL="0" indent="0">
              <a:buNone/>
            </a:pPr>
            <a:endParaRPr lang="de-DE" dirty="0"/>
          </a:p>
          <a:p>
            <a:pPr marL="0" indent="0">
              <a:buNone/>
            </a:pPr>
            <a:endParaRPr lang="de-DE" dirty="0"/>
          </a:p>
          <a:p>
            <a:pPr marL="0" indent="0">
              <a:buNone/>
            </a:pPr>
            <a:r>
              <a:rPr lang="de-DE" dirty="0"/>
              <a:t>Suchthilfe UND Wohnungsnotfallhilfe - zwei Hilfesysteme, eine gemeinsame Zielgruppe“ (</a:t>
            </a:r>
            <a:r>
              <a:rPr lang="de-DE" dirty="0" err="1"/>
              <a:t>SuWoKo</a:t>
            </a:r>
            <a:r>
              <a:rPr lang="de-DE" dirty="0"/>
              <a:t>) </a:t>
            </a:r>
          </a:p>
          <a:p>
            <a:pPr marL="0" indent="0">
              <a:buNone/>
            </a:pPr>
            <a:r>
              <a:rPr lang="de-DE" dirty="0"/>
              <a:t>https://</a:t>
            </a:r>
            <a:r>
              <a:rPr lang="de-DE" dirty="0" err="1"/>
              <a:t>www.bagw.de</a:t>
            </a:r>
            <a:r>
              <a:rPr lang="de-DE" dirty="0"/>
              <a:t>/de/</a:t>
            </a:r>
            <a:r>
              <a:rPr lang="de-DE" dirty="0" err="1"/>
              <a:t>projekte</a:t>
            </a:r>
            <a:r>
              <a:rPr lang="de-DE" dirty="0"/>
              <a:t>/</a:t>
            </a:r>
            <a:r>
              <a:rPr lang="de-DE" dirty="0" err="1"/>
              <a:t>suwoko</a:t>
            </a:r>
            <a:endParaRPr lang="de-DE" dirty="0"/>
          </a:p>
        </p:txBody>
      </p:sp>
      <p:pic>
        <p:nvPicPr>
          <p:cNvPr id="2" name="Grafik 1">
            <a:extLst>
              <a:ext uri="{FF2B5EF4-FFF2-40B4-BE49-F238E27FC236}">
                <a16:creationId xmlns:a16="http://schemas.microsoft.com/office/drawing/2014/main" id="{902F95D0-1AC2-2DED-EEEE-CDFCAEC8A8A0}"/>
              </a:ext>
            </a:extLst>
          </p:cNvPr>
          <p:cNvPicPr>
            <a:picLocks noChangeAspect="1"/>
          </p:cNvPicPr>
          <p:nvPr/>
        </p:nvPicPr>
        <p:blipFill>
          <a:blip r:embed="rId3"/>
          <a:stretch>
            <a:fillRect/>
          </a:stretch>
        </p:blipFill>
        <p:spPr>
          <a:xfrm>
            <a:off x="2483768" y="1474293"/>
            <a:ext cx="3886200" cy="1667532"/>
          </a:xfrm>
          <a:prstGeom prst="rect">
            <a:avLst/>
          </a:prstGeom>
        </p:spPr>
      </p:pic>
    </p:spTree>
    <p:extLst>
      <p:ext uri="{BB962C8B-B14F-4D97-AF65-F5344CB8AC3E}">
        <p14:creationId xmlns:p14="http://schemas.microsoft.com/office/powerpoint/2010/main" val="3049591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B8BD8113-10EC-4517-BCAB-CD116DCABD8A}"/>
              </a:ext>
            </a:extLst>
          </p:cNvPr>
          <p:cNvSpPr>
            <a:spLocks noGrp="1"/>
          </p:cNvSpPr>
          <p:nvPr>
            <p:ph type="title"/>
          </p:nvPr>
        </p:nvSpPr>
        <p:spPr>
          <a:xfrm>
            <a:off x="683568" y="317969"/>
            <a:ext cx="5194920" cy="562074"/>
          </a:xfrm>
        </p:spPr>
        <p:txBody>
          <a:bodyPr/>
          <a:lstStyle/>
          <a:p>
            <a:r>
              <a:rPr lang="de-DE" dirty="0"/>
              <a:t>Gelingende Kooperationen</a:t>
            </a:r>
            <a:br>
              <a:rPr lang="de-DE" dirty="0"/>
            </a:br>
            <a:endParaRPr lang="de-DE" dirty="0"/>
          </a:p>
        </p:txBody>
      </p:sp>
      <p:sp>
        <p:nvSpPr>
          <p:cNvPr id="3" name="Inhaltsplatzhalter 2">
            <a:extLst>
              <a:ext uri="{FF2B5EF4-FFF2-40B4-BE49-F238E27FC236}">
                <a16:creationId xmlns:a16="http://schemas.microsoft.com/office/drawing/2014/main" id="{3E01016D-BDB6-4CF5-BDA7-34F9DAFB33E2}"/>
              </a:ext>
            </a:extLst>
          </p:cNvPr>
          <p:cNvSpPr>
            <a:spLocks noGrp="1"/>
          </p:cNvSpPr>
          <p:nvPr>
            <p:ph idx="1"/>
          </p:nvPr>
        </p:nvSpPr>
        <p:spPr>
          <a:xfrm>
            <a:off x="457200" y="1451994"/>
            <a:ext cx="8229600" cy="4525963"/>
          </a:xfrm>
        </p:spPr>
        <p:txBody>
          <a:bodyPr>
            <a:normAutofit fontScale="92500"/>
          </a:bodyPr>
          <a:lstStyle/>
          <a:p>
            <a:r>
              <a:rPr lang="de-DE" sz="1800" dirty="0">
                <a:effectLst/>
                <a:latin typeface="ArialMT"/>
              </a:rPr>
              <a:t>Welche faktischen </a:t>
            </a:r>
            <a:r>
              <a:rPr lang="de-DE" sz="1800" dirty="0" err="1">
                <a:effectLst/>
                <a:latin typeface="ArialMT"/>
              </a:rPr>
              <a:t>Zugangshürden</a:t>
            </a:r>
            <a:r>
              <a:rPr lang="de-DE" sz="1800" dirty="0">
                <a:effectLst/>
                <a:latin typeface="ArialMT"/>
              </a:rPr>
              <a:t> bestanden und bestehen bei der jeweiligen Zielgruppe der Modell-Standorte (bspw. Versicherungsstatus, </a:t>
            </a:r>
            <a:r>
              <a:rPr lang="de-DE" sz="1800" dirty="0" err="1">
                <a:effectLst/>
                <a:latin typeface="ArialMT"/>
              </a:rPr>
              <a:t>Komorbidität</a:t>
            </a:r>
            <a:r>
              <a:rPr lang="de-DE" sz="1800" dirty="0">
                <a:effectLst/>
                <a:latin typeface="ArialMT"/>
              </a:rPr>
              <a:t>, </a:t>
            </a:r>
            <a:r>
              <a:rPr lang="de-DE" sz="1800" dirty="0" err="1">
                <a:effectLst/>
                <a:latin typeface="ArialMT"/>
              </a:rPr>
              <a:t>Rechtsansprüche</a:t>
            </a:r>
            <a:r>
              <a:rPr lang="de-DE" sz="1800" dirty="0">
                <a:effectLst/>
                <a:latin typeface="ArialMT"/>
              </a:rPr>
              <a:t> nach SGB IX; XII und SGB II etc.)? </a:t>
            </a:r>
          </a:p>
          <a:p>
            <a:r>
              <a:rPr lang="de-DE" sz="1800" dirty="0">
                <a:effectLst/>
                <a:latin typeface="ArialMT"/>
              </a:rPr>
              <a:t>Wie erreichen es die </a:t>
            </a:r>
            <a:r>
              <a:rPr lang="de-DE" sz="1800" dirty="0" err="1">
                <a:effectLst/>
                <a:latin typeface="ArialMT"/>
              </a:rPr>
              <a:t>ausgewählten</a:t>
            </a:r>
            <a:r>
              <a:rPr lang="de-DE" sz="1800" dirty="0">
                <a:effectLst/>
                <a:latin typeface="ArialMT"/>
              </a:rPr>
              <a:t> Modell-Standorte mittels ihrer Kooperationsstrukturen und -modelle diese Herausforderungen zu </a:t>
            </a:r>
            <a:r>
              <a:rPr lang="de-DE" sz="1800" dirty="0" err="1">
                <a:effectLst/>
                <a:latin typeface="ArialMT"/>
              </a:rPr>
              <a:t>überwinden</a:t>
            </a:r>
            <a:r>
              <a:rPr lang="de-DE" sz="1800" dirty="0">
                <a:effectLst/>
                <a:latin typeface="ArialMT"/>
              </a:rPr>
              <a:t>? </a:t>
            </a:r>
            <a:endParaRPr lang="de-DE" sz="1800" dirty="0"/>
          </a:p>
          <a:p>
            <a:r>
              <a:rPr lang="de-DE" sz="1800" dirty="0">
                <a:effectLst/>
                <a:latin typeface="ArialMT"/>
              </a:rPr>
              <a:t>Wie sind gelungene Kooperationsmodelle entstanden? </a:t>
            </a:r>
            <a:endParaRPr lang="de-DE" sz="1800" dirty="0"/>
          </a:p>
          <a:p>
            <a:r>
              <a:rPr lang="de-DE" sz="1800" dirty="0">
                <a:effectLst/>
                <a:latin typeface="ArialMT"/>
              </a:rPr>
              <a:t>Welche Ressourcen und Maßnahmen waren notwendig, um diese zu entwickeln? </a:t>
            </a:r>
          </a:p>
          <a:p>
            <a:r>
              <a:rPr lang="de-DE" sz="1800" dirty="0">
                <a:effectLst/>
                <a:latin typeface="ArialMT"/>
              </a:rPr>
              <a:t>Welche speziellen </a:t>
            </a:r>
            <a:r>
              <a:rPr lang="de-DE" sz="1800" dirty="0" err="1">
                <a:effectLst/>
                <a:latin typeface="ArialMT"/>
              </a:rPr>
              <a:t>Veränderungen</a:t>
            </a:r>
            <a:r>
              <a:rPr lang="de-DE" sz="1800" dirty="0">
                <a:effectLst/>
                <a:latin typeface="ArialMT"/>
              </a:rPr>
              <a:t> und Effekte ergaben sich aus den Kooperationsmodellen </a:t>
            </a:r>
            <a:r>
              <a:rPr lang="de-DE" sz="1800" dirty="0" err="1">
                <a:effectLst/>
                <a:latin typeface="ArialMT"/>
              </a:rPr>
              <a:t>für</a:t>
            </a:r>
            <a:r>
              <a:rPr lang="de-DE" sz="1800" dirty="0">
                <a:effectLst/>
                <a:latin typeface="ArialMT"/>
              </a:rPr>
              <a:t> die </a:t>
            </a:r>
            <a:r>
              <a:rPr lang="de-DE" sz="1800" dirty="0" err="1">
                <a:effectLst/>
                <a:latin typeface="ArialMT"/>
              </a:rPr>
              <a:t>Träger</a:t>
            </a:r>
            <a:r>
              <a:rPr lang="de-DE" sz="1800" dirty="0">
                <a:effectLst/>
                <a:latin typeface="ArialMT"/>
              </a:rPr>
              <a:t>, die </a:t>
            </a:r>
            <a:r>
              <a:rPr lang="de-DE" sz="1800" dirty="0" err="1">
                <a:effectLst/>
                <a:latin typeface="ArialMT"/>
              </a:rPr>
              <a:t>Fachkräfte</a:t>
            </a:r>
            <a:r>
              <a:rPr lang="de-DE" sz="1800" dirty="0">
                <a:effectLst/>
                <a:latin typeface="ArialMT"/>
              </a:rPr>
              <a:t> und die </a:t>
            </a:r>
            <a:r>
              <a:rPr lang="de-DE" sz="1800" dirty="0" err="1">
                <a:effectLst/>
                <a:latin typeface="ArialMT"/>
              </a:rPr>
              <a:t>Adressat:innen</a:t>
            </a:r>
            <a:r>
              <a:rPr lang="de-DE" sz="1800" dirty="0">
                <a:latin typeface="ArialMT"/>
              </a:rPr>
              <a:t> </a:t>
            </a:r>
            <a:r>
              <a:rPr lang="de-DE" sz="1800" dirty="0">
                <a:effectLst/>
                <a:latin typeface="ArialMT"/>
              </a:rPr>
              <a:t>? </a:t>
            </a:r>
          </a:p>
          <a:p>
            <a:r>
              <a:rPr lang="de-DE" sz="1800" dirty="0">
                <a:effectLst/>
                <a:latin typeface="ArialMT"/>
              </a:rPr>
              <a:t>Wie lassen sich die gelingenden Konzepte der Modell-Standorte </a:t>
            </a:r>
            <a:r>
              <a:rPr lang="de-DE" sz="1800" dirty="0" err="1">
                <a:effectLst/>
                <a:latin typeface="ArialMT"/>
              </a:rPr>
              <a:t>für</a:t>
            </a:r>
            <a:r>
              <a:rPr lang="de-DE" sz="1800" dirty="0">
                <a:effectLst/>
                <a:latin typeface="ArialMT"/>
              </a:rPr>
              <a:t> andere Regionen und Orte transferieren? </a:t>
            </a:r>
            <a:endParaRPr lang="de-DE" sz="1800" dirty="0">
              <a:effectLst/>
            </a:endParaRPr>
          </a:p>
          <a:p>
            <a:r>
              <a:rPr lang="de-DE" sz="1800" dirty="0">
                <a:effectLst/>
                <a:latin typeface="ArialMT"/>
              </a:rPr>
              <a:t>Welche konkreten und </a:t>
            </a:r>
            <a:r>
              <a:rPr lang="de-DE" sz="1800" dirty="0" err="1">
                <a:effectLst/>
                <a:latin typeface="ArialMT"/>
              </a:rPr>
              <a:t>für</a:t>
            </a:r>
            <a:r>
              <a:rPr lang="de-DE" sz="1800" dirty="0">
                <a:effectLst/>
                <a:latin typeface="ArialMT"/>
              </a:rPr>
              <a:t> die Arbeit beider Hilfesysteme relevanten </a:t>
            </a:r>
            <a:r>
              <a:rPr lang="de-DE" sz="1800" dirty="0" err="1">
                <a:effectLst/>
                <a:latin typeface="ArialMT"/>
              </a:rPr>
              <a:t>Qualitätsstandards</a:t>
            </a:r>
            <a:r>
              <a:rPr lang="de-DE" sz="1800" dirty="0">
                <a:effectLst/>
                <a:latin typeface="ArialMT"/>
              </a:rPr>
              <a:t> und Empfehlungen lassen sich aus den Erkenntnissen </a:t>
            </a:r>
            <a:r>
              <a:rPr lang="de-DE" sz="1800" dirty="0" err="1">
                <a:effectLst/>
                <a:latin typeface="ArialMT"/>
              </a:rPr>
              <a:t>für</a:t>
            </a:r>
            <a:r>
              <a:rPr lang="de-DE" sz="1800" dirty="0">
                <a:effectLst/>
                <a:latin typeface="ArialMT"/>
              </a:rPr>
              <a:t> eine gelingende Kooperationsstruktur ableiten? </a:t>
            </a:r>
            <a:endParaRPr lang="de-DE" sz="1800" dirty="0">
              <a:effectLst/>
            </a:endParaRPr>
          </a:p>
          <a:p>
            <a:pPr marL="0" indent="0">
              <a:buNone/>
            </a:pPr>
            <a:endParaRPr lang="de-DE" sz="1800" dirty="0">
              <a:effectLst/>
            </a:endParaRPr>
          </a:p>
          <a:p>
            <a:pPr marL="0" indent="0">
              <a:buNone/>
            </a:pPr>
            <a:endParaRPr lang="de-DE" sz="1800" dirty="0"/>
          </a:p>
          <a:p>
            <a:pPr marL="0" indent="0">
              <a:buNone/>
            </a:pPr>
            <a:endParaRPr lang="de-DE" dirty="0"/>
          </a:p>
          <a:p>
            <a:pPr marL="0" indent="0">
              <a:buNone/>
            </a:pPr>
            <a:endParaRPr lang="de-DE" dirty="0"/>
          </a:p>
        </p:txBody>
      </p:sp>
    </p:spTree>
    <p:extLst>
      <p:ext uri="{BB962C8B-B14F-4D97-AF65-F5344CB8AC3E}">
        <p14:creationId xmlns:p14="http://schemas.microsoft.com/office/powerpoint/2010/main" val="179357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85D22D5A-B9AB-4010-AEDA-C8CA38766CE1}"/>
              </a:ext>
            </a:extLst>
          </p:cNvPr>
          <p:cNvPicPr>
            <a:picLocks noChangeAspect="1"/>
          </p:cNvPicPr>
          <p:nvPr/>
        </p:nvPicPr>
        <p:blipFill rotWithShape="1">
          <a:blip r:embed="rId3"/>
          <a:srcRect l="12200" t="13600" r="1176" b="5201"/>
          <a:stretch/>
        </p:blipFill>
        <p:spPr>
          <a:xfrm>
            <a:off x="539552" y="1340768"/>
            <a:ext cx="7920880" cy="4176464"/>
          </a:xfrm>
          <a:prstGeom prst="rect">
            <a:avLst/>
          </a:prstGeom>
        </p:spPr>
      </p:pic>
      <p:sp>
        <p:nvSpPr>
          <p:cNvPr id="3" name="Textfeld 2">
            <a:extLst>
              <a:ext uri="{FF2B5EF4-FFF2-40B4-BE49-F238E27FC236}">
                <a16:creationId xmlns:a16="http://schemas.microsoft.com/office/drawing/2014/main" id="{867EEB83-4A41-44DC-B049-3AC9EF6C4606}"/>
              </a:ext>
            </a:extLst>
          </p:cNvPr>
          <p:cNvSpPr txBox="1"/>
          <p:nvPr/>
        </p:nvSpPr>
        <p:spPr>
          <a:xfrm>
            <a:off x="899592" y="5661248"/>
            <a:ext cx="5184576" cy="369332"/>
          </a:xfrm>
          <a:prstGeom prst="rect">
            <a:avLst/>
          </a:prstGeom>
          <a:noFill/>
        </p:spPr>
        <p:txBody>
          <a:bodyPr wrap="square" rtlCol="0">
            <a:spAutoFit/>
          </a:bodyPr>
          <a:lstStyle/>
          <a:p>
            <a:r>
              <a:rPr lang="de-DE" dirty="0"/>
              <a:t>https://www.buendnis-istanbul-konvention.de/</a:t>
            </a:r>
          </a:p>
        </p:txBody>
      </p:sp>
    </p:spTree>
    <p:extLst>
      <p:ext uri="{BB962C8B-B14F-4D97-AF65-F5344CB8AC3E}">
        <p14:creationId xmlns:p14="http://schemas.microsoft.com/office/powerpoint/2010/main" val="3971681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F40A4-8745-4559-B7BD-8E3A1159FF0E}"/>
              </a:ext>
            </a:extLst>
          </p:cNvPr>
          <p:cNvSpPr>
            <a:spLocks noGrp="1"/>
          </p:cNvSpPr>
          <p:nvPr>
            <p:ph type="title"/>
          </p:nvPr>
        </p:nvSpPr>
        <p:spPr/>
        <p:txBody>
          <a:bodyPr/>
          <a:lstStyle/>
          <a:p>
            <a:r>
              <a:rPr lang="de-DE" dirty="0"/>
              <a:t>BIK</a:t>
            </a:r>
          </a:p>
        </p:txBody>
      </p:sp>
      <p:sp>
        <p:nvSpPr>
          <p:cNvPr id="4" name="Inhaltsplatzhalter 3">
            <a:extLst>
              <a:ext uri="{FF2B5EF4-FFF2-40B4-BE49-F238E27FC236}">
                <a16:creationId xmlns:a16="http://schemas.microsoft.com/office/drawing/2014/main" id="{B88FFECB-AAEB-4846-BB43-B6C041E21EBE}"/>
              </a:ext>
            </a:extLst>
          </p:cNvPr>
          <p:cNvSpPr>
            <a:spLocks noGrp="1"/>
          </p:cNvSpPr>
          <p:nvPr>
            <p:ph idx="1"/>
          </p:nvPr>
        </p:nvSpPr>
        <p:spPr/>
        <p:txBody>
          <a:bodyPr>
            <a:normAutofit lnSpcReduction="10000"/>
          </a:bodyPr>
          <a:lstStyle/>
          <a:p>
            <a:pPr marL="0" indent="0">
              <a:buNone/>
            </a:pPr>
            <a:r>
              <a:rPr lang="de-DE" sz="2400" dirty="0"/>
              <a:t>#</a:t>
            </a:r>
            <a:r>
              <a:rPr lang="de-DE" sz="2400" dirty="0" err="1"/>
              <a:t>HilfenachVergewaltigung</a:t>
            </a:r>
            <a:endParaRPr lang="de-DE" sz="2400" dirty="0"/>
          </a:p>
          <a:p>
            <a:pPr marL="0" indent="0">
              <a:buNone/>
            </a:pPr>
            <a:r>
              <a:rPr lang="de-DE" sz="2400" dirty="0">
                <a:effectLst/>
                <a:latin typeface="Calibri" panose="020F0502020204030204" pitchFamily="34" charset="0"/>
              </a:rPr>
              <a:t>Der </a:t>
            </a:r>
            <a:r>
              <a:rPr lang="de-DE" sz="2400" dirty="0" err="1">
                <a:effectLst/>
                <a:latin typeface="Calibri" panose="020F0502020204030204" pitchFamily="34" charset="0"/>
              </a:rPr>
              <a:t>bff</a:t>
            </a:r>
            <a:r>
              <a:rPr lang="de-DE" sz="2400" dirty="0">
                <a:effectLst/>
                <a:latin typeface="Calibri" panose="020F0502020204030204" pitchFamily="34" charset="0"/>
              </a:rPr>
              <a:t> startet am </a:t>
            </a:r>
            <a:r>
              <a:rPr lang="de-DE" sz="2400" dirty="0"/>
              <a:t>26.06. bis 01.07.2023</a:t>
            </a:r>
            <a:r>
              <a:rPr lang="de-DE" sz="2400" dirty="0">
                <a:effectLst/>
                <a:latin typeface="Calibri" panose="020F0502020204030204" pitchFamily="34" charset="0"/>
              </a:rPr>
              <a:t> die Kampagne </a:t>
            </a:r>
            <a:r>
              <a:rPr lang="de-DE" sz="2400" b="1" dirty="0">
                <a:effectLst/>
                <a:latin typeface="Calibri" panose="020F0502020204030204" pitchFamily="34" charset="0"/>
              </a:rPr>
              <a:t>#</a:t>
            </a:r>
            <a:r>
              <a:rPr lang="de-DE" sz="2400" b="1" dirty="0" err="1">
                <a:effectLst/>
                <a:latin typeface="Calibri" panose="020F0502020204030204" pitchFamily="34" charset="0"/>
              </a:rPr>
              <a:t>HilfenachVergewaltigung</a:t>
            </a:r>
            <a:r>
              <a:rPr lang="de-DE" sz="2400" dirty="0">
                <a:effectLst/>
                <a:latin typeface="Calibri" panose="020F0502020204030204" pitchFamily="34" charset="0"/>
              </a:rPr>
              <a:t>, um auf die bestehenden </a:t>
            </a:r>
            <a:r>
              <a:rPr lang="de-DE" sz="2400" dirty="0" err="1">
                <a:effectLst/>
                <a:latin typeface="Calibri" panose="020F0502020204030204" pitchFamily="34" charset="0"/>
              </a:rPr>
              <a:t>Lücken</a:t>
            </a:r>
            <a:r>
              <a:rPr lang="de-DE" sz="2400" dirty="0">
                <a:effectLst/>
                <a:latin typeface="Calibri" panose="020F0502020204030204" pitchFamily="34" charset="0"/>
              </a:rPr>
              <a:t> der medizinischen Versorgung </a:t>
            </a:r>
            <a:r>
              <a:rPr lang="de-DE" sz="2400" dirty="0" err="1">
                <a:effectLst/>
                <a:latin typeface="Calibri" panose="020F0502020204030204" pitchFamily="34" charset="0"/>
              </a:rPr>
              <a:t>für</a:t>
            </a:r>
            <a:r>
              <a:rPr lang="de-DE" sz="2400" dirty="0">
                <a:effectLst/>
                <a:latin typeface="Calibri" panose="020F0502020204030204" pitchFamily="34" charset="0"/>
              </a:rPr>
              <a:t> Betroffene sexualisierter Gewalt aufmerksam zu machen. </a:t>
            </a:r>
            <a:endParaRPr lang="de-DE" sz="2400" dirty="0"/>
          </a:p>
          <a:p>
            <a:pPr marL="0" indent="0">
              <a:buNone/>
            </a:pPr>
            <a:endParaRPr lang="de-DE" sz="2400" dirty="0"/>
          </a:p>
          <a:p>
            <a:pPr marL="0" indent="0">
              <a:buNone/>
            </a:pPr>
            <a:r>
              <a:rPr lang="de-DE" sz="2400" b="1" dirty="0"/>
              <a:t>Hintergrund</a:t>
            </a:r>
          </a:p>
          <a:p>
            <a:pPr marL="0" indent="0">
              <a:buNone/>
            </a:pPr>
            <a:r>
              <a:rPr lang="de-DE" sz="2400" dirty="0">
                <a:effectLst/>
                <a:latin typeface="Calibri" panose="020F0502020204030204" pitchFamily="34" charset="0"/>
              </a:rPr>
              <a:t>Artikel 25 der Istanbul-Konvention, die in Deutschland geltendes Recht ist, fordert eine schnelle, unkomplizierte und umfassende medizinische, psychosoziale und rechtsmedizinische Versorgung </a:t>
            </a:r>
            <a:r>
              <a:rPr lang="de-DE" sz="2400" dirty="0" err="1">
                <a:effectLst/>
                <a:latin typeface="Calibri" panose="020F0502020204030204" pitchFamily="34" charset="0"/>
              </a:rPr>
              <a:t>für</a:t>
            </a:r>
            <a:r>
              <a:rPr lang="de-DE" sz="2400" dirty="0">
                <a:effectLst/>
                <a:latin typeface="Calibri" panose="020F0502020204030204" pitchFamily="34" charset="0"/>
              </a:rPr>
              <a:t> Betroffene sexualisierter Gewalt. Leider ist dies nicht die </a:t>
            </a:r>
            <a:r>
              <a:rPr lang="de-DE" sz="2400" dirty="0" err="1">
                <a:effectLst/>
                <a:latin typeface="Calibri" panose="020F0502020204030204" pitchFamily="34" charset="0"/>
              </a:rPr>
              <a:t>Realität</a:t>
            </a:r>
            <a:r>
              <a:rPr lang="de-DE" sz="2400" dirty="0">
                <a:effectLst/>
                <a:latin typeface="Calibri" panose="020F0502020204030204" pitchFamily="34" charset="0"/>
              </a:rPr>
              <a:t>. </a:t>
            </a:r>
            <a:endParaRPr lang="de-DE" sz="2400" dirty="0"/>
          </a:p>
          <a:p>
            <a:pPr marL="0" indent="0">
              <a:buNone/>
            </a:pPr>
            <a:endParaRPr lang="de-DE" dirty="0"/>
          </a:p>
        </p:txBody>
      </p:sp>
    </p:spTree>
    <p:extLst>
      <p:ext uri="{BB962C8B-B14F-4D97-AF65-F5344CB8AC3E}">
        <p14:creationId xmlns:p14="http://schemas.microsoft.com/office/powerpoint/2010/main" val="1829357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855E0D-3EC8-40CC-8E6B-A83DD4082F0C}"/>
              </a:ext>
            </a:extLst>
          </p:cNvPr>
          <p:cNvSpPr>
            <a:spLocks noGrp="1"/>
          </p:cNvSpPr>
          <p:nvPr>
            <p:ph type="title"/>
          </p:nvPr>
        </p:nvSpPr>
        <p:spPr/>
        <p:txBody>
          <a:bodyPr/>
          <a:lstStyle/>
          <a:p>
            <a:r>
              <a:rPr lang="de-DE" dirty="0" err="1"/>
              <a:t>ChatGPT</a:t>
            </a:r>
            <a:endParaRPr lang="de-DE" dirty="0"/>
          </a:p>
        </p:txBody>
      </p:sp>
      <p:sp>
        <p:nvSpPr>
          <p:cNvPr id="3" name="Inhaltsplatzhalter 2">
            <a:extLst>
              <a:ext uri="{FF2B5EF4-FFF2-40B4-BE49-F238E27FC236}">
                <a16:creationId xmlns:a16="http://schemas.microsoft.com/office/drawing/2014/main" id="{E4578C30-813E-4C09-9C68-04AC436D9EDA}"/>
              </a:ext>
            </a:extLst>
          </p:cNvPr>
          <p:cNvSpPr>
            <a:spLocks noGrp="1"/>
          </p:cNvSpPr>
          <p:nvPr>
            <p:ph idx="1"/>
          </p:nvPr>
        </p:nvSpPr>
        <p:spPr>
          <a:xfrm>
            <a:off x="457200" y="836712"/>
            <a:ext cx="8229600" cy="4525963"/>
          </a:xfrm>
        </p:spPr>
        <p:txBody>
          <a:bodyPr>
            <a:normAutofit/>
          </a:bodyPr>
          <a:lstStyle/>
          <a:p>
            <a:pPr marL="514350" indent="-514350">
              <a:buAutoNum type="arabicPeriod"/>
            </a:pPr>
            <a:endParaRPr lang="de-DE" dirty="0"/>
          </a:p>
          <a:p>
            <a:pPr marL="0" indent="0">
              <a:buNone/>
            </a:pPr>
            <a:r>
              <a:rPr lang="de-DE" dirty="0"/>
              <a:t>Es ist wichtig zu betonen, dass die Bekämpfung von Gewalt gegen Frauen eine langfristige, anhaltende Bemühung erfordert. Es erfordert eine gemeinschaftliche Anstrengung, um eine Kultur der Gleichstellung, des Respekts und des gewaltfreien Miteinanders zu schaffen.</a:t>
            </a:r>
          </a:p>
          <a:p>
            <a:pPr marL="0" indent="0">
              <a:buNone/>
            </a:pPr>
            <a:endParaRPr lang="de-DE" dirty="0"/>
          </a:p>
          <a:p>
            <a:pPr marL="0" indent="0">
              <a:buNone/>
            </a:pPr>
            <a:endParaRPr lang="de-DE" dirty="0"/>
          </a:p>
          <a:p>
            <a:pPr marL="514350" indent="-514350">
              <a:buAutoNum type="arabicPeriod"/>
            </a:pPr>
            <a:endParaRPr lang="de-DE" dirty="0"/>
          </a:p>
        </p:txBody>
      </p:sp>
    </p:spTree>
    <p:extLst>
      <p:ext uri="{BB962C8B-B14F-4D97-AF65-F5344CB8AC3E}">
        <p14:creationId xmlns:p14="http://schemas.microsoft.com/office/powerpoint/2010/main" val="1104044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DBA52A-F675-46C1-9933-607012A0AFED}"/>
              </a:ext>
            </a:extLst>
          </p:cNvPr>
          <p:cNvSpPr>
            <a:spLocks noGrp="1"/>
          </p:cNvSpPr>
          <p:nvPr>
            <p:ph type="title"/>
          </p:nvPr>
        </p:nvSpPr>
        <p:spPr/>
        <p:txBody>
          <a:bodyPr/>
          <a:lstStyle/>
          <a:p>
            <a:endParaRPr lang="de-DE" dirty="0"/>
          </a:p>
        </p:txBody>
      </p:sp>
      <p:pic>
        <p:nvPicPr>
          <p:cNvPr id="4" name="Inhaltsplatzhalter 3">
            <a:extLst>
              <a:ext uri="{FF2B5EF4-FFF2-40B4-BE49-F238E27FC236}">
                <a16:creationId xmlns:a16="http://schemas.microsoft.com/office/drawing/2014/main" id="{9FBA9284-8CA2-43E8-8576-3E5B59589CE0}"/>
              </a:ext>
            </a:extLst>
          </p:cNvPr>
          <p:cNvPicPr>
            <a:picLocks noGrp="1" noChangeAspect="1"/>
          </p:cNvPicPr>
          <p:nvPr>
            <p:ph idx="1"/>
          </p:nvPr>
        </p:nvPicPr>
        <p:blipFill>
          <a:blip r:embed="rId3"/>
          <a:stretch>
            <a:fillRect/>
          </a:stretch>
        </p:blipFill>
        <p:spPr>
          <a:xfrm>
            <a:off x="2309018" y="692696"/>
            <a:ext cx="4525963" cy="4525963"/>
          </a:xfrm>
          <a:prstGeom prst="rect">
            <a:avLst/>
          </a:prstGeom>
        </p:spPr>
      </p:pic>
    </p:spTree>
    <p:extLst>
      <p:ext uri="{BB962C8B-B14F-4D97-AF65-F5344CB8AC3E}">
        <p14:creationId xmlns:p14="http://schemas.microsoft.com/office/powerpoint/2010/main" val="2362246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855E0D-3EC8-40CC-8E6B-A83DD4082F0C}"/>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E4578C30-813E-4C09-9C68-04AC436D9EDA}"/>
              </a:ext>
            </a:extLst>
          </p:cNvPr>
          <p:cNvSpPr>
            <a:spLocks noGrp="1"/>
          </p:cNvSpPr>
          <p:nvPr>
            <p:ph idx="1"/>
          </p:nvPr>
        </p:nvSpPr>
        <p:spPr/>
        <p:txBody>
          <a:bodyPr/>
          <a:lstStyle/>
          <a:p>
            <a:pPr marL="0" indent="0">
              <a:buNone/>
            </a:pPr>
            <a:r>
              <a:rPr lang="de-DE" dirty="0"/>
              <a:t>Bei Fragen, Anregungen und Kritik bin ich gerne Ihre Ansprechpartnerin:</a:t>
            </a:r>
          </a:p>
          <a:p>
            <a:pPr marL="0" indent="0">
              <a:buNone/>
            </a:pPr>
            <a:endParaRPr lang="de-DE" dirty="0"/>
          </a:p>
          <a:p>
            <a:pPr marL="0" indent="0">
              <a:buNone/>
            </a:pPr>
            <a:r>
              <a:rPr lang="de-DE" dirty="0"/>
              <a:t>Sabine Bösing</a:t>
            </a:r>
          </a:p>
          <a:p>
            <a:pPr marL="0" indent="0">
              <a:buNone/>
            </a:pPr>
            <a:r>
              <a:rPr lang="de-DE" dirty="0"/>
              <a:t>sabineboesing@bagw.de</a:t>
            </a:r>
          </a:p>
        </p:txBody>
      </p:sp>
    </p:spTree>
    <p:extLst>
      <p:ext uri="{BB962C8B-B14F-4D97-AF65-F5344CB8AC3E}">
        <p14:creationId xmlns:p14="http://schemas.microsoft.com/office/powerpoint/2010/main" val="2201728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F40A4-8745-4559-B7BD-8E3A1159FF0E}"/>
              </a:ext>
            </a:extLst>
          </p:cNvPr>
          <p:cNvSpPr>
            <a:spLocks noGrp="1"/>
          </p:cNvSpPr>
          <p:nvPr>
            <p:ph type="title"/>
          </p:nvPr>
        </p:nvSpPr>
        <p:spPr/>
        <p:txBody>
          <a:bodyPr/>
          <a:lstStyle/>
          <a:p>
            <a:r>
              <a:rPr lang="de-DE" dirty="0"/>
              <a:t>Was habe ich mitgebracht?</a:t>
            </a:r>
          </a:p>
        </p:txBody>
      </p:sp>
      <p:pic>
        <p:nvPicPr>
          <p:cNvPr id="5" name="Inhaltsplatzhalter 4">
            <a:extLst>
              <a:ext uri="{FF2B5EF4-FFF2-40B4-BE49-F238E27FC236}">
                <a16:creationId xmlns:a16="http://schemas.microsoft.com/office/drawing/2014/main" id="{C1DC9E61-601F-48DE-9F27-556FC680517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588224" y="1052736"/>
            <a:ext cx="2149475" cy="2149475"/>
          </a:xfrm>
        </p:spPr>
      </p:pic>
      <p:sp>
        <p:nvSpPr>
          <p:cNvPr id="3" name="Textfeld 2">
            <a:extLst>
              <a:ext uri="{FF2B5EF4-FFF2-40B4-BE49-F238E27FC236}">
                <a16:creationId xmlns:a16="http://schemas.microsoft.com/office/drawing/2014/main" id="{B768F4D8-4ECE-0381-FB3D-1053E525FFF0}"/>
              </a:ext>
            </a:extLst>
          </p:cNvPr>
          <p:cNvSpPr txBox="1"/>
          <p:nvPr/>
        </p:nvSpPr>
        <p:spPr>
          <a:xfrm>
            <a:off x="457200" y="1458774"/>
            <a:ext cx="6131024" cy="4555093"/>
          </a:xfrm>
          <a:prstGeom prst="rect">
            <a:avLst/>
          </a:prstGeom>
          <a:noFill/>
        </p:spPr>
        <p:txBody>
          <a:bodyPr wrap="square" rtlCol="0">
            <a:spAutoFit/>
          </a:bodyPr>
          <a:lstStyle/>
          <a:p>
            <a:pPr marL="342900" indent="-342900">
              <a:spcBef>
                <a:spcPct val="20000"/>
              </a:spcBef>
              <a:buFont typeface="Arial" panose="020B0604020202020204" pitchFamily="34" charset="0"/>
              <a:buChar char="•"/>
            </a:pPr>
            <a:r>
              <a:rPr lang="de-DE" sz="2500" dirty="0">
                <a:solidFill>
                  <a:schemeClr val="tx2">
                    <a:lumMod val="75000"/>
                  </a:schemeClr>
                </a:solidFill>
              </a:rPr>
              <a:t>Der Versuch einer Antwort aus Sicht der Wohnungsnotfallhilfe</a:t>
            </a:r>
          </a:p>
          <a:p>
            <a:pPr>
              <a:spcBef>
                <a:spcPct val="20000"/>
              </a:spcBef>
            </a:pPr>
            <a:endParaRPr lang="de-DE" sz="2500" dirty="0">
              <a:solidFill>
                <a:schemeClr val="tx2">
                  <a:lumMod val="75000"/>
                </a:schemeClr>
              </a:solidFill>
            </a:endParaRPr>
          </a:p>
          <a:p>
            <a:pPr marL="342900" indent="-342900">
              <a:spcBef>
                <a:spcPct val="20000"/>
              </a:spcBef>
              <a:buFont typeface="Arial" panose="020B0604020202020204" pitchFamily="34" charset="0"/>
              <a:buChar char="•"/>
            </a:pPr>
            <a:r>
              <a:rPr lang="de-DE" sz="2500" dirty="0">
                <a:solidFill>
                  <a:schemeClr val="tx2">
                    <a:lumMod val="75000"/>
                  </a:schemeClr>
                </a:solidFill>
              </a:rPr>
              <a:t>Ansätze Lösungen zu finden</a:t>
            </a:r>
          </a:p>
          <a:p>
            <a:pPr>
              <a:spcBef>
                <a:spcPct val="20000"/>
              </a:spcBef>
            </a:pPr>
            <a:endParaRPr lang="de-DE" sz="2500" dirty="0">
              <a:solidFill>
                <a:schemeClr val="tx2">
                  <a:lumMod val="75000"/>
                </a:schemeClr>
              </a:solidFill>
            </a:endParaRPr>
          </a:p>
          <a:p>
            <a:pPr marL="342900" indent="-342900">
              <a:spcBef>
                <a:spcPct val="20000"/>
              </a:spcBef>
              <a:buFont typeface="Arial" panose="020B0604020202020204" pitchFamily="34" charset="0"/>
              <a:buChar char="•"/>
            </a:pPr>
            <a:r>
              <a:rPr lang="de-DE" sz="2500" dirty="0">
                <a:solidFill>
                  <a:schemeClr val="tx2">
                    <a:lumMod val="75000"/>
                  </a:schemeClr>
                </a:solidFill>
              </a:rPr>
              <a:t>Impulse zur Diskussion</a:t>
            </a:r>
          </a:p>
          <a:p>
            <a:pPr>
              <a:spcBef>
                <a:spcPct val="20000"/>
              </a:spcBef>
            </a:pPr>
            <a:endParaRPr lang="de-DE" sz="2500" dirty="0">
              <a:solidFill>
                <a:schemeClr val="tx2">
                  <a:lumMod val="75000"/>
                </a:schemeClr>
              </a:solidFill>
            </a:endParaRPr>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1637984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F40A4-8745-4559-B7BD-8E3A1159FF0E}"/>
              </a:ext>
            </a:extLst>
          </p:cNvPr>
          <p:cNvSpPr>
            <a:spLocks noGrp="1"/>
          </p:cNvSpPr>
          <p:nvPr>
            <p:ph type="title"/>
          </p:nvPr>
        </p:nvSpPr>
        <p:spPr/>
        <p:txBody>
          <a:bodyPr/>
          <a:lstStyle/>
          <a:p>
            <a:r>
              <a:rPr lang="de-DE" dirty="0"/>
              <a:t>Wo sind die Lücken und Leerstellen?</a:t>
            </a:r>
          </a:p>
        </p:txBody>
      </p:sp>
      <p:graphicFrame>
        <p:nvGraphicFramePr>
          <p:cNvPr id="8" name="Inhaltsplatzhalter 7">
            <a:extLst>
              <a:ext uri="{FF2B5EF4-FFF2-40B4-BE49-F238E27FC236}">
                <a16:creationId xmlns:a16="http://schemas.microsoft.com/office/drawing/2014/main" id="{A2932D97-8C14-4752-8662-B52C8F4DC935}"/>
              </a:ext>
            </a:extLst>
          </p:cNvPr>
          <p:cNvGraphicFramePr>
            <a:graphicFrameLocks noGrp="1"/>
          </p:cNvGraphicFramePr>
          <p:nvPr>
            <p:ph idx="1"/>
            <p:extLst>
              <p:ext uri="{D42A27DB-BD31-4B8C-83A1-F6EECF244321}">
                <p14:modId xmlns:p14="http://schemas.microsoft.com/office/powerpoint/2010/main" val="96931326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feld 8">
            <a:extLst>
              <a:ext uri="{FF2B5EF4-FFF2-40B4-BE49-F238E27FC236}">
                <a16:creationId xmlns:a16="http://schemas.microsoft.com/office/drawing/2014/main" id="{FB2E524A-E157-4095-933C-BAA171ED5FED}"/>
              </a:ext>
            </a:extLst>
          </p:cNvPr>
          <p:cNvSpPr txBox="1"/>
          <p:nvPr/>
        </p:nvSpPr>
        <p:spPr>
          <a:xfrm>
            <a:off x="6948264" y="3429000"/>
            <a:ext cx="1512168" cy="584775"/>
          </a:xfrm>
          <a:prstGeom prst="rect">
            <a:avLst/>
          </a:prstGeom>
          <a:noFill/>
        </p:spPr>
        <p:txBody>
          <a:bodyPr wrap="square" rtlCol="0">
            <a:spAutoFit/>
          </a:bodyPr>
          <a:lstStyle/>
          <a:p>
            <a:r>
              <a:rPr lang="de-DE" sz="1600" dirty="0"/>
              <a:t>Gibt es Vorbehalte?</a:t>
            </a:r>
          </a:p>
        </p:txBody>
      </p:sp>
      <p:sp>
        <p:nvSpPr>
          <p:cNvPr id="10" name="Textfeld 9">
            <a:extLst>
              <a:ext uri="{FF2B5EF4-FFF2-40B4-BE49-F238E27FC236}">
                <a16:creationId xmlns:a16="http://schemas.microsoft.com/office/drawing/2014/main" id="{862DCDD2-AEE8-48D7-B3D2-884FBFC7BD14}"/>
              </a:ext>
            </a:extLst>
          </p:cNvPr>
          <p:cNvSpPr txBox="1"/>
          <p:nvPr/>
        </p:nvSpPr>
        <p:spPr>
          <a:xfrm>
            <a:off x="1043608" y="4842301"/>
            <a:ext cx="1368152" cy="830997"/>
          </a:xfrm>
          <a:prstGeom prst="rect">
            <a:avLst/>
          </a:prstGeom>
          <a:noFill/>
        </p:spPr>
        <p:txBody>
          <a:bodyPr wrap="square" rtlCol="0">
            <a:spAutoFit/>
          </a:bodyPr>
          <a:lstStyle/>
          <a:p>
            <a:r>
              <a:rPr lang="de-DE" sz="1600" dirty="0"/>
              <a:t>Fehlt es an ausreichender Finanzierung?</a:t>
            </a:r>
          </a:p>
        </p:txBody>
      </p:sp>
    </p:spTree>
    <p:extLst>
      <p:ext uri="{BB962C8B-B14F-4D97-AF65-F5344CB8AC3E}">
        <p14:creationId xmlns:p14="http://schemas.microsoft.com/office/powerpoint/2010/main" val="2477361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F40A4-8745-4559-B7BD-8E3A1159FF0E}"/>
              </a:ext>
            </a:extLst>
          </p:cNvPr>
          <p:cNvSpPr>
            <a:spLocks noGrp="1"/>
          </p:cNvSpPr>
          <p:nvPr>
            <p:ph type="title"/>
          </p:nvPr>
        </p:nvSpPr>
        <p:spPr/>
        <p:txBody>
          <a:bodyPr/>
          <a:lstStyle/>
          <a:p>
            <a:r>
              <a:rPr lang="de-DE" dirty="0"/>
              <a:t>Politik</a:t>
            </a:r>
          </a:p>
        </p:txBody>
      </p:sp>
      <p:sp>
        <p:nvSpPr>
          <p:cNvPr id="3" name="Inhaltsplatzhalter 2">
            <a:extLst>
              <a:ext uri="{FF2B5EF4-FFF2-40B4-BE49-F238E27FC236}">
                <a16:creationId xmlns:a16="http://schemas.microsoft.com/office/drawing/2014/main" id="{3E01016D-BDB6-4CF5-BDA7-34F9DAFB33E2}"/>
              </a:ext>
            </a:extLst>
          </p:cNvPr>
          <p:cNvSpPr>
            <a:spLocks noGrp="1"/>
          </p:cNvSpPr>
          <p:nvPr>
            <p:ph idx="1"/>
          </p:nvPr>
        </p:nvSpPr>
        <p:spPr>
          <a:xfrm>
            <a:off x="442398" y="1052736"/>
            <a:ext cx="8229600" cy="4525963"/>
          </a:xfrm>
        </p:spPr>
        <p:txBody>
          <a:bodyPr>
            <a:normAutofit fontScale="85000" lnSpcReduction="20000"/>
          </a:bodyPr>
          <a:lstStyle/>
          <a:p>
            <a:pPr marL="0" indent="0">
              <a:buNone/>
            </a:pPr>
            <a:r>
              <a:rPr lang="de-DE" u="sng" dirty="0"/>
              <a:t>Istanbul-Konvention</a:t>
            </a:r>
          </a:p>
          <a:p>
            <a:pPr marL="0" indent="0">
              <a:buNone/>
            </a:pPr>
            <a:r>
              <a:rPr lang="de-DE" sz="1800" dirty="0">
                <a:effectLst/>
                <a:latin typeface="ArialMT"/>
              </a:rPr>
              <a:t>Der Europarat hat deshalb 2011 die Konvention zur Verhütung und Bekämpfung von Gewalt gegen Frauen und häuslicher Gewalt als völkerrechtlichen Vertrag ausgefertigt, der 2014 in Kraft trat. </a:t>
            </a:r>
            <a:endParaRPr lang="de-DE" dirty="0">
              <a:effectLst/>
            </a:endParaRPr>
          </a:p>
          <a:p>
            <a:pPr marL="0" indent="0">
              <a:buNone/>
            </a:pPr>
            <a:r>
              <a:rPr lang="de-DE" sz="1800" b="1" dirty="0">
                <a:effectLst/>
                <a:latin typeface="Arial" panose="020B0604020202020204" pitchFamily="34" charset="0"/>
              </a:rPr>
              <a:t>Artikel 1 - Zweck des </a:t>
            </a:r>
            <a:r>
              <a:rPr lang="de-DE" sz="1800" b="1" dirty="0" err="1">
                <a:effectLst/>
                <a:latin typeface="Arial" panose="020B0604020202020204" pitchFamily="34" charset="0"/>
              </a:rPr>
              <a:t>Übereinkommens</a:t>
            </a:r>
            <a:r>
              <a:rPr lang="de-DE" sz="1800" b="1" dirty="0">
                <a:effectLst/>
                <a:latin typeface="Arial" panose="020B0604020202020204" pitchFamily="34" charset="0"/>
              </a:rPr>
              <a:t> </a:t>
            </a:r>
            <a:endParaRPr lang="de-DE" dirty="0">
              <a:effectLst/>
            </a:endParaRPr>
          </a:p>
          <a:p>
            <a:pPr marL="0" indent="0">
              <a:buNone/>
            </a:pPr>
            <a:r>
              <a:rPr lang="de-DE" sz="1800" dirty="0">
                <a:effectLst/>
                <a:latin typeface="ArialMT"/>
              </a:rPr>
              <a:t>Absatz 1: „</a:t>
            </a:r>
            <a:r>
              <a:rPr lang="de-DE" sz="1800" i="1" dirty="0">
                <a:effectLst/>
                <a:latin typeface="Arial" panose="020B0604020202020204" pitchFamily="34" charset="0"/>
              </a:rPr>
              <a:t>Zweck dieses </a:t>
            </a:r>
            <a:r>
              <a:rPr lang="de-DE" sz="1800" i="1" dirty="0" err="1">
                <a:effectLst/>
                <a:latin typeface="Arial" panose="020B0604020202020204" pitchFamily="34" charset="0"/>
              </a:rPr>
              <a:t>Übereinkommens</a:t>
            </a:r>
            <a:r>
              <a:rPr lang="de-DE" sz="1800" i="1" dirty="0">
                <a:effectLst/>
                <a:latin typeface="Arial" panose="020B0604020202020204" pitchFamily="34" charset="0"/>
              </a:rPr>
              <a:t> ist es, </a:t>
            </a:r>
            <a:endParaRPr lang="de-DE" dirty="0">
              <a:effectLst/>
            </a:endParaRPr>
          </a:p>
          <a:p>
            <a:pPr>
              <a:buFont typeface="+mj-lt"/>
              <a:buAutoNum type="arabicPeriod"/>
            </a:pPr>
            <a:r>
              <a:rPr lang="de-DE" sz="1800" b="1" i="1" dirty="0">
                <a:solidFill>
                  <a:srgbClr val="FF0000"/>
                </a:solidFill>
                <a:effectLst/>
                <a:latin typeface="Arial" panose="020B0604020202020204" pitchFamily="34" charset="0"/>
              </a:rPr>
              <a:t>Frauen vor allen Formen von Gewalt zu schützen und Gewalt gegen Frauen und </a:t>
            </a:r>
            <a:r>
              <a:rPr lang="de-DE" sz="1800" b="1" i="1" dirty="0" err="1">
                <a:solidFill>
                  <a:srgbClr val="FF0000"/>
                </a:solidFill>
                <a:effectLst/>
                <a:latin typeface="Arial" panose="020B0604020202020204" pitchFamily="34" charset="0"/>
              </a:rPr>
              <a:t>häusliche</a:t>
            </a:r>
            <a:r>
              <a:rPr lang="de-DE" sz="1800" b="1" i="1" dirty="0">
                <a:solidFill>
                  <a:srgbClr val="FF0000"/>
                </a:solidFill>
                <a:effectLst/>
                <a:latin typeface="Arial" panose="020B0604020202020204" pitchFamily="34" charset="0"/>
              </a:rPr>
              <a:t> Gewalt zu verhindern</a:t>
            </a:r>
          </a:p>
          <a:p>
            <a:pPr>
              <a:buFont typeface="+mj-lt"/>
              <a:buAutoNum type="arabicPeriod"/>
            </a:pPr>
            <a:r>
              <a:rPr lang="de-DE" sz="1800" i="1" dirty="0">
                <a:effectLst/>
                <a:latin typeface="Arial" panose="020B0604020202020204" pitchFamily="34" charset="0"/>
              </a:rPr>
              <a:t>einen Beitrag zur Beseitigung jeder Form von Diskriminierung der Frau zu leisten und eine echte Gleichstellung von Frauen und Männern, auch durch die Stärkung der Rechte der Frauen, zu fördern; </a:t>
            </a:r>
          </a:p>
          <a:p>
            <a:pPr>
              <a:buFont typeface="+mj-lt"/>
              <a:buAutoNum type="arabicPeriod"/>
            </a:pPr>
            <a:r>
              <a:rPr lang="de-DE" sz="1800" i="1" dirty="0">
                <a:effectLst/>
                <a:latin typeface="Arial" panose="020B0604020202020204" pitchFamily="34" charset="0"/>
              </a:rPr>
              <a:t>einen umfassenden Rahmen sowie umfassende politische und sonstige Maßnahmen zum Schutz und zur </a:t>
            </a:r>
            <a:r>
              <a:rPr lang="de-DE" sz="1800" i="1" dirty="0" err="1">
                <a:effectLst/>
                <a:latin typeface="Arial" panose="020B0604020202020204" pitchFamily="34" charset="0"/>
              </a:rPr>
              <a:t>Unterstützung</a:t>
            </a:r>
            <a:r>
              <a:rPr lang="de-DE" sz="1800" i="1" dirty="0">
                <a:effectLst/>
                <a:latin typeface="Arial" panose="020B0604020202020204" pitchFamily="34" charset="0"/>
              </a:rPr>
              <a:t> </a:t>
            </a:r>
            <a:r>
              <a:rPr lang="de-DE" sz="1800" b="1" i="1" dirty="0">
                <a:solidFill>
                  <a:srgbClr val="FF0000"/>
                </a:solidFill>
                <a:effectLst/>
                <a:latin typeface="Arial" panose="020B0604020202020204" pitchFamily="34" charset="0"/>
              </a:rPr>
              <a:t>aller Opfer von Gewalt gegen Frauen </a:t>
            </a:r>
            <a:r>
              <a:rPr lang="de-DE" sz="1800" i="1" dirty="0">
                <a:effectLst/>
                <a:latin typeface="Arial" panose="020B0604020202020204" pitchFamily="34" charset="0"/>
              </a:rPr>
              <a:t>und </a:t>
            </a:r>
            <a:r>
              <a:rPr lang="de-DE" sz="1800" i="1" dirty="0" err="1">
                <a:effectLst/>
                <a:latin typeface="Arial" panose="020B0604020202020204" pitchFamily="34" charset="0"/>
              </a:rPr>
              <a:t>häuslicher</a:t>
            </a:r>
            <a:r>
              <a:rPr lang="de-DE" sz="1800" i="1" dirty="0">
                <a:effectLst/>
                <a:latin typeface="Arial" panose="020B0604020202020204" pitchFamily="34" charset="0"/>
              </a:rPr>
              <a:t> Gewalt zu entwerfen; </a:t>
            </a:r>
          </a:p>
          <a:p>
            <a:pPr>
              <a:buFont typeface="+mj-lt"/>
              <a:buAutoNum type="arabicPeriod"/>
            </a:pPr>
            <a:r>
              <a:rPr lang="de-DE" sz="1800" i="1" dirty="0">
                <a:effectLst/>
                <a:latin typeface="Arial" panose="020B0604020202020204" pitchFamily="34" charset="0"/>
              </a:rPr>
              <a:t>die internationale Zusammenarbeit im Hinblick auf die Beseitigung von </a:t>
            </a:r>
            <a:r>
              <a:rPr lang="de-DE" sz="1800" b="1" i="1" dirty="0">
                <a:solidFill>
                  <a:srgbClr val="FF0000"/>
                </a:solidFill>
                <a:effectLst/>
                <a:latin typeface="Arial" panose="020B0604020202020204" pitchFamily="34" charset="0"/>
              </a:rPr>
              <a:t>Gewalt gegen Frauen und </a:t>
            </a:r>
            <a:r>
              <a:rPr lang="de-DE" sz="1800" b="1" i="1" dirty="0" err="1">
                <a:solidFill>
                  <a:srgbClr val="FF0000"/>
                </a:solidFill>
                <a:effectLst/>
                <a:latin typeface="Arial" panose="020B0604020202020204" pitchFamily="34" charset="0"/>
              </a:rPr>
              <a:t>häuslicher</a:t>
            </a:r>
            <a:r>
              <a:rPr lang="de-DE" sz="1800" b="1" i="1" dirty="0">
                <a:solidFill>
                  <a:srgbClr val="FF0000"/>
                </a:solidFill>
                <a:effectLst/>
                <a:latin typeface="Arial" panose="020B0604020202020204" pitchFamily="34" charset="0"/>
              </a:rPr>
              <a:t> Gewalt </a:t>
            </a:r>
            <a:r>
              <a:rPr lang="de-DE" sz="1800" i="1" dirty="0">
                <a:effectLst/>
                <a:latin typeface="Arial" panose="020B0604020202020204" pitchFamily="34" charset="0"/>
              </a:rPr>
              <a:t>zu </a:t>
            </a:r>
            <a:r>
              <a:rPr lang="de-DE" sz="1800" i="1" dirty="0" err="1">
                <a:effectLst/>
                <a:latin typeface="Arial" panose="020B0604020202020204" pitchFamily="34" charset="0"/>
              </a:rPr>
              <a:t>fördern</a:t>
            </a:r>
            <a:r>
              <a:rPr lang="de-DE" sz="1800" i="1" dirty="0">
                <a:effectLst/>
                <a:latin typeface="Arial" panose="020B0604020202020204" pitchFamily="34" charset="0"/>
              </a:rPr>
              <a:t>; </a:t>
            </a:r>
          </a:p>
          <a:p>
            <a:pPr>
              <a:buFont typeface="+mj-lt"/>
              <a:buAutoNum type="arabicPeriod"/>
            </a:pPr>
            <a:r>
              <a:rPr lang="de-DE" sz="1800" i="1" dirty="0">
                <a:effectLst/>
                <a:latin typeface="Arial" panose="020B0604020202020204" pitchFamily="34" charset="0"/>
              </a:rPr>
              <a:t>Organisationen und </a:t>
            </a:r>
            <a:r>
              <a:rPr lang="de-DE" sz="1800" i="1" dirty="0" err="1">
                <a:effectLst/>
                <a:latin typeface="Arial" panose="020B0604020202020204" pitchFamily="34" charset="0"/>
              </a:rPr>
              <a:t>Strafverfolgungsbehörden</a:t>
            </a:r>
            <a:r>
              <a:rPr lang="de-DE" sz="1800" i="1" dirty="0">
                <a:effectLst/>
                <a:latin typeface="Arial" panose="020B0604020202020204" pitchFamily="34" charset="0"/>
              </a:rPr>
              <a:t> zu helfen und sie zu </a:t>
            </a:r>
            <a:r>
              <a:rPr lang="de-DE" sz="1800" i="1" dirty="0" err="1">
                <a:effectLst/>
                <a:latin typeface="Arial" panose="020B0604020202020204" pitchFamily="34" charset="0"/>
              </a:rPr>
              <a:t>unterstützen</a:t>
            </a:r>
            <a:r>
              <a:rPr lang="de-DE" sz="1800" i="1" dirty="0">
                <a:effectLst/>
                <a:latin typeface="Arial" panose="020B0604020202020204" pitchFamily="34" charset="0"/>
              </a:rPr>
              <a:t>, um wirksam mit dem Ziel zusammenzuarbeiten, einen umfassenden Ansatz </a:t>
            </a:r>
            <a:r>
              <a:rPr lang="de-DE" sz="1800" i="1" dirty="0" err="1">
                <a:effectLst/>
                <a:latin typeface="Arial" panose="020B0604020202020204" pitchFamily="34" charset="0"/>
              </a:rPr>
              <a:t>für</a:t>
            </a:r>
            <a:r>
              <a:rPr lang="de-DE" sz="1800" i="1" dirty="0">
                <a:effectLst/>
                <a:latin typeface="Arial" panose="020B0604020202020204" pitchFamily="34" charset="0"/>
              </a:rPr>
              <a:t> die Beseitigung von </a:t>
            </a:r>
            <a:r>
              <a:rPr lang="de-DE" sz="1800" b="1" i="1" dirty="0">
                <a:solidFill>
                  <a:srgbClr val="FF0000"/>
                </a:solidFill>
                <a:effectLst/>
                <a:latin typeface="Arial" panose="020B0604020202020204" pitchFamily="34" charset="0"/>
              </a:rPr>
              <a:t>Gewalt gegen Frauen und </a:t>
            </a:r>
            <a:r>
              <a:rPr lang="de-DE" sz="1800" b="1" i="1" dirty="0" err="1">
                <a:solidFill>
                  <a:srgbClr val="FF0000"/>
                </a:solidFill>
                <a:effectLst/>
                <a:latin typeface="Arial" panose="020B0604020202020204" pitchFamily="34" charset="0"/>
              </a:rPr>
              <a:t>häuslicher</a:t>
            </a:r>
            <a:r>
              <a:rPr lang="de-DE" sz="1800" b="1" i="1" dirty="0">
                <a:solidFill>
                  <a:srgbClr val="FF0000"/>
                </a:solidFill>
                <a:effectLst/>
                <a:latin typeface="Arial" panose="020B0604020202020204" pitchFamily="34" charset="0"/>
              </a:rPr>
              <a:t> Gewalt </a:t>
            </a:r>
            <a:r>
              <a:rPr lang="de-DE" sz="1800" i="1" dirty="0">
                <a:effectLst/>
                <a:latin typeface="Arial" panose="020B0604020202020204" pitchFamily="34" charset="0"/>
              </a:rPr>
              <a:t>anzunehmen</a:t>
            </a:r>
            <a:r>
              <a:rPr lang="de-DE" sz="1800" i="1" dirty="0">
                <a:effectLst/>
                <a:latin typeface="ArialMT"/>
              </a:rPr>
              <a:t>. </a:t>
            </a:r>
            <a:endParaRPr lang="de-DE" sz="1800" i="1" dirty="0">
              <a:effectLst/>
              <a:latin typeface="Arial" panose="020B0604020202020204" pitchFamily="34" charset="0"/>
            </a:endParaRPr>
          </a:p>
          <a:p>
            <a:pPr marL="0" indent="0">
              <a:buNone/>
            </a:pPr>
            <a:endParaRPr lang="de-DE" u="sng" dirty="0"/>
          </a:p>
        </p:txBody>
      </p:sp>
    </p:spTree>
    <p:extLst>
      <p:ext uri="{BB962C8B-B14F-4D97-AF65-F5344CB8AC3E}">
        <p14:creationId xmlns:p14="http://schemas.microsoft.com/office/powerpoint/2010/main" val="1254885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645351-BA1F-417F-92A7-62D1402BCD6D}"/>
              </a:ext>
            </a:extLst>
          </p:cNvPr>
          <p:cNvSpPr>
            <a:spLocks noGrp="1"/>
          </p:cNvSpPr>
          <p:nvPr>
            <p:ph type="title"/>
          </p:nvPr>
        </p:nvSpPr>
        <p:spPr>
          <a:xfrm>
            <a:off x="457200" y="274638"/>
            <a:ext cx="5698976" cy="562074"/>
          </a:xfrm>
        </p:spPr>
        <p:txBody>
          <a:bodyPr/>
          <a:lstStyle/>
          <a:p>
            <a:r>
              <a:rPr lang="de-DE" dirty="0"/>
              <a:t>Auszug aus dem Koalitionsvertrag der Bundesregierung </a:t>
            </a:r>
            <a:br>
              <a:rPr lang="de-DE" dirty="0"/>
            </a:br>
            <a:endParaRPr lang="de-DE" dirty="0"/>
          </a:p>
        </p:txBody>
      </p:sp>
      <p:sp>
        <p:nvSpPr>
          <p:cNvPr id="3" name="Inhaltsplatzhalter 2">
            <a:extLst>
              <a:ext uri="{FF2B5EF4-FFF2-40B4-BE49-F238E27FC236}">
                <a16:creationId xmlns:a16="http://schemas.microsoft.com/office/drawing/2014/main" id="{82C2EBB2-4171-4357-8715-3AA121106019}"/>
              </a:ext>
            </a:extLst>
          </p:cNvPr>
          <p:cNvSpPr>
            <a:spLocks noGrp="1"/>
          </p:cNvSpPr>
          <p:nvPr>
            <p:ph idx="1"/>
          </p:nvPr>
        </p:nvSpPr>
        <p:spPr/>
        <p:txBody>
          <a:bodyPr>
            <a:noAutofit/>
          </a:bodyPr>
          <a:lstStyle/>
          <a:p>
            <a:pPr marL="0" indent="0">
              <a:buNone/>
            </a:pPr>
            <a:r>
              <a:rPr lang="de-DE" sz="2000" dirty="0"/>
              <a:t>Wir werden </a:t>
            </a:r>
            <a:r>
              <a:rPr lang="de-DE" sz="2000" b="1" dirty="0"/>
              <a:t>eine ressortübergreifende politische Strategie </a:t>
            </a:r>
            <a:r>
              <a:rPr lang="de-DE" sz="2000" dirty="0"/>
              <a:t>gegen Gewalt entwickeln, die Gewaltprävention und die Rechte der Betroffenen in den Mittelpunkt stellt. Die Istanbul-Konvention setzen wir auch im digitalen Raum und mit einer staatlichen Koordinierungsstelle vorbehaltlos und wirksam um. Wir werden das Recht auf Schutz vor Gewalt für jede Frau und ihre Kinder absichern und einen </a:t>
            </a:r>
            <a:r>
              <a:rPr lang="de-DE" sz="2000" b="1" dirty="0"/>
              <a:t>bundeseinheitlichen Rechtsrahmen für eine verlässliche Finanzierung von Frauenhäusern </a:t>
            </a:r>
            <a:r>
              <a:rPr lang="de-DE" sz="2000" dirty="0"/>
              <a:t>sicherstellen. </a:t>
            </a:r>
            <a:r>
              <a:rPr lang="de-DE" sz="2000" b="1" dirty="0"/>
              <a:t>Wir bauen das Hilfesystem entsprechend bedarfsgerecht aus</a:t>
            </a:r>
            <a:r>
              <a:rPr lang="de-DE" sz="2000" dirty="0"/>
              <a:t>. Der Bund beteiligt sich an der Regelfinanzierung. Dies gilt auch für bedarfsgerechte Unterstützung und Zufluchtsräume für männliche Opfer von Partnerschaftsgewalt. </a:t>
            </a:r>
            <a:r>
              <a:rPr lang="de-DE" sz="2000" b="1" dirty="0"/>
              <a:t>Wir berücksichtigen die Bedarfe vulnerabler Gruppen </a:t>
            </a:r>
            <a:r>
              <a:rPr lang="de-DE" sz="2000" dirty="0"/>
              <a:t>wie Frauen mit Behinderung oder geflüchteter Frauen sowie queerer Menschen. Präventive Täterarbeit bauen wir aus. Wir wollen ein starkes Bündnis gegen Sexismus</a:t>
            </a:r>
            <a:r>
              <a:rPr lang="de-DE" sz="1800" dirty="0"/>
              <a:t>. </a:t>
            </a:r>
          </a:p>
        </p:txBody>
      </p:sp>
    </p:spTree>
    <p:extLst>
      <p:ext uri="{BB962C8B-B14F-4D97-AF65-F5344CB8AC3E}">
        <p14:creationId xmlns:p14="http://schemas.microsoft.com/office/powerpoint/2010/main" val="535926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F40A4-8745-4559-B7BD-8E3A1159FF0E}"/>
              </a:ext>
            </a:extLst>
          </p:cNvPr>
          <p:cNvSpPr>
            <a:spLocks noGrp="1"/>
          </p:cNvSpPr>
          <p:nvPr>
            <p:ph type="title"/>
          </p:nvPr>
        </p:nvSpPr>
        <p:spPr/>
        <p:txBody>
          <a:bodyPr/>
          <a:lstStyle/>
          <a:p>
            <a:r>
              <a:rPr lang="de-DE" dirty="0"/>
              <a:t>Bremen setzt um…</a:t>
            </a:r>
          </a:p>
        </p:txBody>
      </p:sp>
      <p:pic>
        <p:nvPicPr>
          <p:cNvPr id="1026" name="Picture 2" descr="Es sind drei unterschiedliche Frauen und der Titel des Landesaktionsplans zu sehen.">
            <a:extLst>
              <a:ext uri="{FF2B5EF4-FFF2-40B4-BE49-F238E27FC236}">
                <a16:creationId xmlns:a16="http://schemas.microsoft.com/office/drawing/2014/main" id="{09D197BD-2E13-B3B4-5CC2-77ADF2B4C75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2109" y="1279153"/>
            <a:ext cx="3059782" cy="4299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696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855E0D-3EC8-40CC-8E6B-A83DD4082F0C}"/>
              </a:ext>
            </a:extLst>
          </p:cNvPr>
          <p:cNvSpPr>
            <a:spLocks noGrp="1"/>
          </p:cNvSpPr>
          <p:nvPr>
            <p:ph type="title"/>
          </p:nvPr>
        </p:nvSpPr>
        <p:spPr/>
        <p:txBody>
          <a:bodyPr/>
          <a:lstStyle/>
          <a:p>
            <a:r>
              <a:rPr lang="de-DE" dirty="0"/>
              <a:t>Finanzierung</a:t>
            </a:r>
          </a:p>
        </p:txBody>
      </p:sp>
      <p:sp>
        <p:nvSpPr>
          <p:cNvPr id="3" name="Inhaltsplatzhalter 2">
            <a:extLst>
              <a:ext uri="{FF2B5EF4-FFF2-40B4-BE49-F238E27FC236}">
                <a16:creationId xmlns:a16="http://schemas.microsoft.com/office/drawing/2014/main" id="{E4578C30-813E-4C09-9C68-04AC436D9EDA}"/>
              </a:ext>
            </a:extLst>
          </p:cNvPr>
          <p:cNvSpPr>
            <a:spLocks noGrp="1"/>
          </p:cNvSpPr>
          <p:nvPr>
            <p:ph idx="1"/>
          </p:nvPr>
        </p:nvSpPr>
        <p:spPr>
          <a:xfrm>
            <a:off x="457200" y="836712"/>
            <a:ext cx="8229600" cy="4525963"/>
          </a:xfrm>
        </p:spPr>
        <p:txBody>
          <a:bodyPr>
            <a:normAutofit fontScale="77500" lnSpcReduction="20000"/>
          </a:bodyPr>
          <a:lstStyle/>
          <a:p>
            <a:pPr marL="514350" indent="-514350">
              <a:buAutoNum type="arabicPeriod"/>
            </a:pPr>
            <a:endParaRPr lang="de-DE" dirty="0"/>
          </a:p>
          <a:p>
            <a:pPr marL="0" indent="0">
              <a:buNone/>
            </a:pPr>
            <a:r>
              <a:rPr lang="de-DE" dirty="0"/>
              <a:t>Die </a:t>
            </a:r>
            <a:r>
              <a:rPr lang="de-DE" b="1" dirty="0"/>
              <a:t>unterschiedlichen rechtlichen Grundlagen </a:t>
            </a:r>
            <a:r>
              <a:rPr lang="de-DE" dirty="0"/>
              <a:t>bieten einerseits die Voraussetzung für hochqualifizierte und auf die jeweiligen Problemlagen bezogene, zielgerichtete Leistungen für Menschen.</a:t>
            </a:r>
          </a:p>
          <a:p>
            <a:pPr marL="0" indent="0">
              <a:buNone/>
            </a:pPr>
            <a:r>
              <a:rPr lang="de-DE" dirty="0"/>
              <a:t>Andererseits erschwert das gegliederte System betroffenen Menschen, aber auch den jeweiligen Hilfesystemen den Überblick darüber, auf welche Leistungen unter welchen Voraussetzungen die Hilfesuchenden Anspruch haben. Die Forderung nach verbesserten Zugangsmöglichkeiten, besserer Information und Beratung sowie optimierte Zusammenarbeit ist daher immer ein Dauerthema. </a:t>
            </a:r>
          </a:p>
          <a:p>
            <a:pPr marL="0" indent="0">
              <a:buNone/>
            </a:pPr>
            <a:endParaRPr lang="de-DE" dirty="0"/>
          </a:p>
          <a:p>
            <a:pPr marL="514350" indent="-514350">
              <a:buAutoNum type="arabicPeriod"/>
            </a:pPr>
            <a:endParaRPr lang="de-DE" dirty="0"/>
          </a:p>
        </p:txBody>
      </p:sp>
    </p:spTree>
    <p:extLst>
      <p:ext uri="{BB962C8B-B14F-4D97-AF65-F5344CB8AC3E}">
        <p14:creationId xmlns:p14="http://schemas.microsoft.com/office/powerpoint/2010/main" val="3939351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855E0D-3EC8-40CC-8E6B-A83DD4082F0C}"/>
              </a:ext>
            </a:extLst>
          </p:cNvPr>
          <p:cNvSpPr>
            <a:spLocks noGrp="1"/>
          </p:cNvSpPr>
          <p:nvPr>
            <p:ph type="title"/>
          </p:nvPr>
        </p:nvSpPr>
        <p:spPr/>
        <p:txBody>
          <a:bodyPr/>
          <a:lstStyle/>
          <a:p>
            <a:r>
              <a:rPr lang="de-DE" dirty="0"/>
              <a:t>Finanzierung</a:t>
            </a:r>
          </a:p>
        </p:txBody>
      </p:sp>
      <p:sp>
        <p:nvSpPr>
          <p:cNvPr id="3" name="Inhaltsplatzhalter 2">
            <a:extLst>
              <a:ext uri="{FF2B5EF4-FFF2-40B4-BE49-F238E27FC236}">
                <a16:creationId xmlns:a16="http://schemas.microsoft.com/office/drawing/2014/main" id="{E4578C30-813E-4C09-9C68-04AC436D9EDA}"/>
              </a:ext>
            </a:extLst>
          </p:cNvPr>
          <p:cNvSpPr>
            <a:spLocks noGrp="1"/>
          </p:cNvSpPr>
          <p:nvPr>
            <p:ph idx="1"/>
          </p:nvPr>
        </p:nvSpPr>
        <p:spPr>
          <a:xfrm>
            <a:off x="457200" y="836712"/>
            <a:ext cx="8229600" cy="5256584"/>
          </a:xfrm>
        </p:spPr>
        <p:txBody>
          <a:bodyPr>
            <a:normAutofit lnSpcReduction="10000"/>
          </a:bodyPr>
          <a:lstStyle/>
          <a:p>
            <a:pPr marL="0" indent="0">
              <a:buNone/>
            </a:pPr>
            <a:r>
              <a:rPr lang="de-DE" sz="2000" b="1" dirty="0"/>
              <a:t>Empfehlungen des Deutschen Vereins zur</a:t>
            </a:r>
          </a:p>
          <a:p>
            <a:pPr marL="0" indent="0">
              <a:buNone/>
            </a:pPr>
            <a:r>
              <a:rPr lang="de-DE" sz="2000" b="1" dirty="0"/>
              <a:t>Absicherung des Hilfesystems für von geschlechtsspezifischer Gewalt betroffene Mädchen, Frauen und ihre Kinder</a:t>
            </a:r>
          </a:p>
          <a:p>
            <a:pPr marL="0" indent="0">
              <a:buNone/>
            </a:pPr>
            <a:r>
              <a:rPr lang="de-DE" sz="1600" dirty="0"/>
              <a:t>Die Empfehlungen (DV 9/21) wurden am 20. September 2022 vom Präsidium des</a:t>
            </a:r>
          </a:p>
          <a:p>
            <a:pPr marL="0" indent="0">
              <a:buNone/>
            </a:pPr>
            <a:r>
              <a:rPr lang="de-DE" sz="1600" dirty="0"/>
              <a:t>Deutschen Vereins verabschiedet</a:t>
            </a:r>
          </a:p>
          <a:p>
            <a:pPr marL="0" indent="0">
              <a:buNone/>
            </a:pPr>
            <a:r>
              <a:rPr lang="de-DE" sz="1600" dirty="0">
                <a:hlinkClick r:id="rId3"/>
              </a:rPr>
              <a:t>https://www.deutscher-verein.de/de/empfehlungenstellungnahmen-2022-empfehlungen-des-deutschen-vereins-zur-absicherung-des-hilfesystems-fuer-von-geschlechtsspezifischer-gewalt-betroffene-maedchen-frauen-und-ihre-kinder-4640,2610,1000.html</a:t>
            </a:r>
            <a:r>
              <a:rPr lang="de-DE" sz="1600" dirty="0"/>
              <a:t> </a:t>
            </a:r>
          </a:p>
          <a:p>
            <a:pPr marL="0" indent="0">
              <a:buNone/>
            </a:pPr>
            <a:endParaRPr lang="de-DE" sz="1600" dirty="0"/>
          </a:p>
          <a:p>
            <a:pPr marL="0" indent="0">
              <a:buNone/>
            </a:pPr>
            <a:r>
              <a:rPr lang="de-DE" sz="1600" b="1" dirty="0"/>
              <a:t>Paritätische Positionierung zur Finanzierung des Gewaltschutzsystems - Istanbul-Konvention jetzt umsetzen!</a:t>
            </a:r>
          </a:p>
          <a:p>
            <a:pPr marL="0" indent="0">
              <a:buNone/>
            </a:pPr>
            <a:r>
              <a:rPr lang="de-DE" sz="1600" dirty="0"/>
              <a:t>Der Paritätische fordert die vollständige und zeitnahe Umsetzung der Istanbul-Konvention für alle von häuslicher und/oder geschlechtsspezifischer Gewalt betroffenen Menschen, insbesondere Frauen und Kinder. Es braucht jetzt eine bundeseinheitliche bedarfsgerechte und einzelfallunabhängige Finanzierung des Gewaltschutzsystems in Form eines Bundesgesetzes, verbunden mit einem Rechtsanspruch auf Schutz und Hilfe bei geschlechtsbezogener und/oder häuslicher Gewalt. </a:t>
            </a:r>
          </a:p>
          <a:p>
            <a:pPr marL="0" indent="0">
              <a:buNone/>
            </a:pPr>
            <a:r>
              <a:rPr lang="de-DE" sz="1600" dirty="0">
                <a:hlinkClick r:id="rId4"/>
              </a:rPr>
              <a:t>https://www.der-paritaetische.de/fileadmin/user_upload/Paritaetische_Position_Finanzierung__Gewaltschutz_2023_final.pdf</a:t>
            </a:r>
            <a:r>
              <a:rPr lang="de-DE" sz="1600" dirty="0"/>
              <a:t> </a:t>
            </a:r>
          </a:p>
        </p:txBody>
      </p:sp>
    </p:spTree>
    <p:extLst>
      <p:ext uri="{BB962C8B-B14F-4D97-AF65-F5344CB8AC3E}">
        <p14:creationId xmlns:p14="http://schemas.microsoft.com/office/powerpoint/2010/main" val="1403639239"/>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2387</Words>
  <Application>Microsoft Macintosh PowerPoint</Application>
  <PresentationFormat>Bildschirmpräsentation (4:3)</PresentationFormat>
  <Paragraphs>216</Paragraphs>
  <Slides>28</Slides>
  <Notes>28</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28</vt:i4>
      </vt:variant>
    </vt:vector>
  </HeadingPairs>
  <TitlesOfParts>
    <vt:vector size="32" baseType="lpstr">
      <vt:lpstr>Arial</vt:lpstr>
      <vt:lpstr>ArialMT</vt:lpstr>
      <vt:lpstr>Calibri</vt:lpstr>
      <vt:lpstr>Larissa</vt:lpstr>
      <vt:lpstr>Besonders vulnerabel –  besonders schlecht geschützt! Suche nach Gründen und Lösungen</vt:lpstr>
      <vt:lpstr>Zentrale Fragen</vt:lpstr>
      <vt:lpstr>Was habe ich mitgebracht?</vt:lpstr>
      <vt:lpstr>Wo sind die Lücken und Leerstellen?</vt:lpstr>
      <vt:lpstr>Politik</vt:lpstr>
      <vt:lpstr>Auszug aus dem Koalitionsvertrag der Bundesregierung  </vt:lpstr>
      <vt:lpstr>Bremen setzt um…</vt:lpstr>
      <vt:lpstr>Finanzierung</vt:lpstr>
      <vt:lpstr>Finanzierung</vt:lpstr>
      <vt:lpstr>Erkenntnis- bzw. Wissensproblem?</vt:lpstr>
      <vt:lpstr>BAG W-Onlineumfrage</vt:lpstr>
      <vt:lpstr>Wohnungslos und Opfer von Gewalt</vt:lpstr>
      <vt:lpstr>Hilfen für gewaltbetroffene Frauen..</vt:lpstr>
      <vt:lpstr>Erkenntnisse</vt:lpstr>
      <vt:lpstr>Situation Gewaltschutz wohnungsloser Frauen </vt:lpstr>
      <vt:lpstr>Spezialisierte Angebote</vt:lpstr>
      <vt:lpstr>Kooperationshindernisse zwischen den jeweiligen Hilfesysteme</vt:lpstr>
      <vt:lpstr>Forderung der Selbstvertretung</vt:lpstr>
      <vt:lpstr>Zentrale Forderungen, die uns alle betreffen.. </vt:lpstr>
      <vt:lpstr>Was geschieht gerade…</vt:lpstr>
      <vt:lpstr>Forschung</vt:lpstr>
      <vt:lpstr>Gelingende  Kooperationen  </vt:lpstr>
      <vt:lpstr>Gelingende Kooperationen </vt:lpstr>
      <vt:lpstr>PowerPoint-Präsentation</vt:lpstr>
      <vt:lpstr>BIK</vt:lpstr>
      <vt:lpstr>ChatGPT</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BAG-W - Verwaltung</dc:creator>
  <cp:lastModifiedBy>sabineboesing@outlook.de</cp:lastModifiedBy>
  <cp:revision>99</cp:revision>
  <cp:lastPrinted>2023-05-23T10:13:01Z</cp:lastPrinted>
  <dcterms:created xsi:type="dcterms:W3CDTF">2020-10-13T07:21:43Z</dcterms:created>
  <dcterms:modified xsi:type="dcterms:W3CDTF">2023-06-26T07:36:24Z</dcterms:modified>
</cp:coreProperties>
</file>